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Helios" charset="1" panose="020B0504020202020204"/>
      <p:regular r:id="rId23"/>
    </p:embeddedFont>
    <p:embeddedFont>
      <p:font typeface="Helios Bold" charset="1" panose="020B0704020202020204"/>
      <p:regular r:id="rId24"/>
    </p:embeddedFont>
    <p:embeddedFont>
      <p:font typeface="Open Sans Bold" charset="1" panose="020B0806030504020204"/>
      <p:regular r:id="rId25"/>
    </p:embeddedFont>
    <p:embeddedFont>
      <p:font typeface="Noto Serif Display" charset="1" panose="02020502080505020204"/>
      <p:regular r:id="rId26"/>
    </p:embeddedFont>
    <p:embeddedFont>
      <p:font typeface="Canva Sans" charset="1" panose="020B0503030501040103"/>
      <p:regular r:id="rId27"/>
    </p:embeddedFont>
    <p:embeddedFont>
      <p:font typeface="Canva Sans Bold" charset="1" panose="020B0803030501040103"/>
      <p:regular r:id="rId28"/>
    </p:embeddedFont>
    <p:embeddedFont>
      <p:font typeface="Barlow Condensed Heavy" charset="1" panose="00000A06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gif"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gif"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media/image20.png" Type="http://schemas.openxmlformats.org/officeDocument/2006/relationships/image"/><Relationship Id="rId13" Target="../media/image21.png" Type="http://schemas.openxmlformats.org/officeDocument/2006/relationships/image"/><Relationship Id="rId14" Target="../media/image22.svg" Type="http://schemas.openxmlformats.org/officeDocument/2006/relationships/image"/><Relationship Id="rId15" Target="../media/image23.png" Type="http://schemas.openxmlformats.org/officeDocument/2006/relationships/image"/><Relationship Id="rId16" Target="../media/image24.svg" Type="http://schemas.openxmlformats.org/officeDocument/2006/relationships/image"/><Relationship Id="rId17" Target="../media/image25.png" Type="http://schemas.openxmlformats.org/officeDocument/2006/relationships/image"/><Relationship Id="rId18" Target="../media/image26.png" Type="http://schemas.openxmlformats.org/officeDocument/2006/relationships/image"/><Relationship Id="rId19" Target="../media/image27.sv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7FBFF"/>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6276491" y="-35744"/>
            <a:ext cx="13727496" cy="13727496"/>
          </a:xfrm>
          <a:custGeom>
            <a:avLst/>
            <a:gdLst/>
            <a:ahLst/>
            <a:cxnLst/>
            <a:rect r="r" b="b" t="t" l="l"/>
            <a:pathLst>
              <a:path h="13727496" w="13727496">
                <a:moveTo>
                  <a:pt x="0" y="0"/>
                </a:moveTo>
                <a:lnTo>
                  <a:pt x="13727496" y="0"/>
                </a:lnTo>
                <a:lnTo>
                  <a:pt x="13727496" y="13727496"/>
                </a:lnTo>
                <a:lnTo>
                  <a:pt x="0" y="13727496"/>
                </a:lnTo>
                <a:lnTo>
                  <a:pt x="0" y="0"/>
                </a:lnTo>
                <a:close/>
              </a:path>
            </a:pathLst>
          </a:custGeom>
          <a:blipFill>
            <a:blip r:embed="rId2">
              <a:alphaModFix amt="6999"/>
            </a:blip>
            <a:stretch>
              <a:fillRect l="0" t="0" r="0" b="0"/>
            </a:stretch>
          </a:blipFill>
        </p:spPr>
      </p:sp>
      <p:grpSp>
        <p:nvGrpSpPr>
          <p:cNvPr name="Group 3" id="3"/>
          <p:cNvGrpSpPr/>
          <p:nvPr/>
        </p:nvGrpSpPr>
        <p:grpSpPr>
          <a:xfrm rot="-2700000">
            <a:off x="-6377009" y="1338457"/>
            <a:ext cx="10863149" cy="10863149"/>
            <a:chOff x="0" y="0"/>
            <a:chExt cx="2041549" cy="2041549"/>
          </a:xfrm>
        </p:grpSpPr>
        <p:sp>
          <p:nvSpPr>
            <p:cNvPr name="Freeform 4" id="4"/>
            <p:cNvSpPr/>
            <p:nvPr/>
          </p:nvSpPr>
          <p:spPr>
            <a:xfrm flipH="false" flipV="false" rot="0">
              <a:off x="0" y="0"/>
              <a:ext cx="2041549" cy="2041549"/>
            </a:xfrm>
            <a:custGeom>
              <a:avLst/>
              <a:gdLst/>
              <a:ahLst/>
              <a:cxnLst/>
              <a:rect r="r" b="b" t="t" l="l"/>
              <a:pathLst>
                <a:path h="2041549" w="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solidFill>
          </p:spPr>
        </p:sp>
        <p:sp>
          <p:nvSpPr>
            <p:cNvPr name="TextBox 5" id="5"/>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8100000">
            <a:off x="8142160" y="6675869"/>
            <a:ext cx="5636927" cy="605970"/>
          </a:xfrm>
          <a:custGeom>
            <a:avLst/>
            <a:gdLst/>
            <a:ahLst/>
            <a:cxnLst/>
            <a:rect r="r" b="b" t="t" l="l"/>
            <a:pathLst>
              <a:path h="605970" w="5636927">
                <a:moveTo>
                  <a:pt x="0" y="0"/>
                </a:moveTo>
                <a:lnTo>
                  <a:pt x="5636927" y="0"/>
                </a:lnTo>
                <a:lnTo>
                  <a:pt x="5636927" y="605970"/>
                </a:lnTo>
                <a:lnTo>
                  <a:pt x="0" y="605970"/>
                </a:lnTo>
                <a:lnTo>
                  <a:pt x="0" y="0"/>
                </a:lnTo>
                <a:close/>
              </a:path>
            </a:pathLst>
          </a:custGeom>
          <a:blipFill>
            <a:blip r:embed="rId3"/>
            <a:stretch>
              <a:fillRect l="0" t="0" r="0" b="0"/>
            </a:stretch>
          </a:blipFill>
        </p:spPr>
      </p:sp>
      <p:grpSp>
        <p:nvGrpSpPr>
          <p:cNvPr name="Group 7" id="7"/>
          <p:cNvGrpSpPr/>
          <p:nvPr/>
        </p:nvGrpSpPr>
        <p:grpSpPr>
          <a:xfrm rot="-2700000">
            <a:off x="7849164" y="7371680"/>
            <a:ext cx="7696556" cy="3366163"/>
            <a:chOff x="0" y="0"/>
            <a:chExt cx="2293375" cy="1003030"/>
          </a:xfrm>
        </p:grpSpPr>
        <p:sp>
          <p:nvSpPr>
            <p:cNvPr name="Freeform 8" id="8"/>
            <p:cNvSpPr/>
            <p:nvPr/>
          </p:nvSpPr>
          <p:spPr>
            <a:xfrm flipH="false" flipV="false" rot="0">
              <a:off x="0" y="0"/>
              <a:ext cx="2293375" cy="1003030"/>
            </a:xfrm>
            <a:custGeom>
              <a:avLst/>
              <a:gdLst/>
              <a:ahLst/>
              <a:cxnLst/>
              <a:rect r="r" b="b" t="t" l="l"/>
              <a:pathLst>
                <a:path h="1003030" w="2293375">
                  <a:moveTo>
                    <a:pt x="0" y="0"/>
                  </a:moveTo>
                  <a:lnTo>
                    <a:pt x="2293375" y="0"/>
                  </a:lnTo>
                  <a:lnTo>
                    <a:pt x="2293375" y="1003030"/>
                  </a:lnTo>
                  <a:lnTo>
                    <a:pt x="0" y="1003030"/>
                  </a:lnTo>
                  <a:close/>
                </a:path>
              </a:pathLst>
            </a:custGeom>
            <a:solidFill>
              <a:srgbClr val="0F4984"/>
            </a:solidFill>
          </p:spPr>
        </p:sp>
        <p:sp>
          <p:nvSpPr>
            <p:cNvPr name="TextBox 9" id="9"/>
            <p:cNvSpPr txBox="true"/>
            <p:nvPr/>
          </p:nvSpPr>
          <p:spPr>
            <a:xfrm>
              <a:off x="0" y="-38100"/>
              <a:ext cx="2293375" cy="1041130"/>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2700000">
            <a:off x="7158798" y="1341322"/>
            <a:ext cx="5636927" cy="605970"/>
          </a:xfrm>
          <a:custGeom>
            <a:avLst/>
            <a:gdLst/>
            <a:ahLst/>
            <a:cxnLst/>
            <a:rect r="r" b="b" t="t" l="l"/>
            <a:pathLst>
              <a:path h="605970" w="5636927">
                <a:moveTo>
                  <a:pt x="0" y="0"/>
                </a:moveTo>
                <a:lnTo>
                  <a:pt x="5636927" y="0"/>
                </a:lnTo>
                <a:lnTo>
                  <a:pt x="5636927" y="605970"/>
                </a:lnTo>
                <a:lnTo>
                  <a:pt x="0" y="605970"/>
                </a:lnTo>
                <a:lnTo>
                  <a:pt x="0" y="0"/>
                </a:lnTo>
                <a:close/>
              </a:path>
            </a:pathLst>
          </a:custGeom>
          <a:blipFill>
            <a:blip r:embed="rId3"/>
            <a:stretch>
              <a:fillRect l="0" t="0" r="0" b="0"/>
            </a:stretch>
          </a:blipFill>
        </p:spPr>
      </p:sp>
      <p:grpSp>
        <p:nvGrpSpPr>
          <p:cNvPr name="Group 11" id="11"/>
          <p:cNvGrpSpPr/>
          <p:nvPr/>
        </p:nvGrpSpPr>
        <p:grpSpPr>
          <a:xfrm rot="-8100000">
            <a:off x="8328699" y="-673090"/>
            <a:ext cx="5537364" cy="2511321"/>
            <a:chOff x="0" y="0"/>
            <a:chExt cx="1649992" cy="748309"/>
          </a:xfrm>
        </p:grpSpPr>
        <p:sp>
          <p:nvSpPr>
            <p:cNvPr name="Freeform 12" id="12"/>
            <p:cNvSpPr/>
            <p:nvPr/>
          </p:nvSpPr>
          <p:spPr>
            <a:xfrm flipH="false" flipV="false" rot="0">
              <a:off x="0" y="0"/>
              <a:ext cx="1649992" cy="748309"/>
            </a:xfrm>
            <a:custGeom>
              <a:avLst/>
              <a:gdLst/>
              <a:ahLst/>
              <a:cxnLst/>
              <a:rect r="r" b="b" t="t" l="l"/>
              <a:pathLst>
                <a:path h="748309" w="1649992">
                  <a:moveTo>
                    <a:pt x="0" y="0"/>
                  </a:moveTo>
                  <a:lnTo>
                    <a:pt x="1649992" y="0"/>
                  </a:lnTo>
                  <a:lnTo>
                    <a:pt x="1649992" y="748309"/>
                  </a:lnTo>
                  <a:lnTo>
                    <a:pt x="0" y="748309"/>
                  </a:lnTo>
                  <a:close/>
                </a:path>
              </a:pathLst>
            </a:custGeom>
            <a:solidFill>
              <a:srgbClr val="16599D"/>
            </a:solidFill>
          </p:spPr>
        </p:sp>
        <p:sp>
          <p:nvSpPr>
            <p:cNvPr name="TextBox 13" id="13"/>
            <p:cNvSpPr txBox="true"/>
            <p:nvPr/>
          </p:nvSpPr>
          <p:spPr>
            <a:xfrm>
              <a:off x="0" y="-38100"/>
              <a:ext cx="1649992" cy="786409"/>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2700000">
            <a:off x="14299848" y="-2033010"/>
            <a:ext cx="11641929" cy="11641929"/>
          </a:xfrm>
          <a:custGeom>
            <a:avLst/>
            <a:gdLst/>
            <a:ahLst/>
            <a:cxnLst/>
            <a:rect r="r" b="b" t="t" l="l"/>
            <a:pathLst>
              <a:path h="11641929" w="11641929">
                <a:moveTo>
                  <a:pt x="0" y="0"/>
                </a:moveTo>
                <a:lnTo>
                  <a:pt x="11641929" y="0"/>
                </a:lnTo>
                <a:lnTo>
                  <a:pt x="11641929" y="11641930"/>
                </a:lnTo>
                <a:lnTo>
                  <a:pt x="0" y="11641930"/>
                </a:lnTo>
                <a:lnTo>
                  <a:pt x="0" y="0"/>
                </a:lnTo>
                <a:close/>
              </a:path>
            </a:pathLst>
          </a:custGeom>
          <a:blipFill>
            <a:blip r:embed="rId2">
              <a:alphaModFix amt="58000"/>
            </a:blip>
            <a:stretch>
              <a:fillRect l="0" t="0" r="0" b="0"/>
            </a:stretch>
          </a:blipFill>
        </p:spPr>
      </p:sp>
      <p:grpSp>
        <p:nvGrpSpPr>
          <p:cNvPr name="Group 15" id="15"/>
          <p:cNvGrpSpPr/>
          <p:nvPr/>
        </p:nvGrpSpPr>
        <p:grpSpPr>
          <a:xfrm rot="-2700000">
            <a:off x="13994758" y="-1724549"/>
            <a:ext cx="10863149" cy="10863149"/>
            <a:chOff x="0" y="0"/>
            <a:chExt cx="2041549" cy="2041549"/>
          </a:xfrm>
        </p:grpSpPr>
        <p:sp>
          <p:nvSpPr>
            <p:cNvPr name="Freeform 16" id="16"/>
            <p:cNvSpPr/>
            <p:nvPr/>
          </p:nvSpPr>
          <p:spPr>
            <a:xfrm flipH="false" flipV="false" rot="0">
              <a:off x="0" y="0"/>
              <a:ext cx="2041549" cy="2041549"/>
            </a:xfrm>
            <a:custGeom>
              <a:avLst/>
              <a:gdLst/>
              <a:ahLst/>
              <a:cxnLst/>
              <a:rect r="r" b="b" t="t" l="l"/>
              <a:pathLst>
                <a:path h="2041549" w="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solidFill>
          </p:spPr>
        </p:sp>
        <p:sp>
          <p:nvSpPr>
            <p:cNvPr name="TextBox 17" id="17"/>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12496371" y="-3116282"/>
            <a:ext cx="13403282" cy="13403282"/>
            <a:chOff x="0" y="0"/>
            <a:chExt cx="812800" cy="812800"/>
          </a:xfrm>
        </p:grpSpPr>
        <p:sp>
          <p:nvSpPr>
            <p:cNvPr name="Freeform 19" id="19"/>
            <p:cNvSpPr/>
            <p:nvPr/>
          </p:nvSpPr>
          <p:spPr>
            <a:xfrm flipH="false" flipV="false" rot="0">
              <a:off x="14834" y="14834"/>
              <a:ext cx="783132" cy="783132"/>
            </a:xfrm>
            <a:custGeom>
              <a:avLst/>
              <a:gdLst/>
              <a:ahLst/>
              <a:cxnLst/>
              <a:rect r="r" b="b" t="t" l="l"/>
              <a:pathLst>
                <a:path h="783132" w="783132">
                  <a:moveTo>
                    <a:pt x="416889" y="10489"/>
                  </a:moveTo>
                  <a:lnTo>
                    <a:pt x="772643" y="366243"/>
                  </a:lnTo>
                  <a:cubicBezTo>
                    <a:pt x="779359" y="372959"/>
                    <a:pt x="783132" y="382068"/>
                    <a:pt x="783132" y="391566"/>
                  </a:cubicBezTo>
                  <a:cubicBezTo>
                    <a:pt x="783132" y="401064"/>
                    <a:pt x="779359" y="410173"/>
                    <a:pt x="772643" y="416889"/>
                  </a:cubicBezTo>
                  <a:lnTo>
                    <a:pt x="416889" y="772643"/>
                  </a:lnTo>
                  <a:cubicBezTo>
                    <a:pt x="410173" y="779359"/>
                    <a:pt x="401064" y="783132"/>
                    <a:pt x="391566" y="783132"/>
                  </a:cubicBezTo>
                  <a:cubicBezTo>
                    <a:pt x="382068" y="783132"/>
                    <a:pt x="372959" y="779359"/>
                    <a:pt x="366243" y="772643"/>
                  </a:cubicBezTo>
                  <a:lnTo>
                    <a:pt x="10489" y="416889"/>
                  </a:lnTo>
                  <a:cubicBezTo>
                    <a:pt x="3773" y="410173"/>
                    <a:pt x="0" y="401064"/>
                    <a:pt x="0" y="391566"/>
                  </a:cubicBezTo>
                  <a:cubicBezTo>
                    <a:pt x="0" y="382068"/>
                    <a:pt x="3773" y="372959"/>
                    <a:pt x="10489" y="366243"/>
                  </a:cubicBezTo>
                  <a:lnTo>
                    <a:pt x="366243" y="10489"/>
                  </a:lnTo>
                  <a:cubicBezTo>
                    <a:pt x="372959" y="3773"/>
                    <a:pt x="382068" y="0"/>
                    <a:pt x="391566" y="0"/>
                  </a:cubicBezTo>
                  <a:cubicBezTo>
                    <a:pt x="401064" y="0"/>
                    <a:pt x="410173" y="3773"/>
                    <a:pt x="416889" y="10489"/>
                  </a:cubicBezTo>
                  <a:close/>
                </a:path>
              </a:pathLst>
            </a:custGeom>
            <a:blipFill>
              <a:blip r:embed="rId4"/>
              <a:stretch>
                <a:fillRect l="-51554" t="-19731" r="-30998" b="-1894"/>
              </a:stretch>
            </a:blipFill>
          </p:spPr>
        </p:sp>
      </p:grpSp>
      <p:sp>
        <p:nvSpPr>
          <p:cNvPr name="Freeform 20" id="20"/>
          <p:cNvSpPr/>
          <p:nvPr/>
        </p:nvSpPr>
        <p:spPr>
          <a:xfrm flipH="false" flipV="false" rot="8100000">
            <a:off x="7965362" y="10637768"/>
            <a:ext cx="5636927" cy="605970"/>
          </a:xfrm>
          <a:custGeom>
            <a:avLst/>
            <a:gdLst/>
            <a:ahLst/>
            <a:cxnLst/>
            <a:rect r="r" b="b" t="t" l="l"/>
            <a:pathLst>
              <a:path h="605970" w="5636927">
                <a:moveTo>
                  <a:pt x="0" y="0"/>
                </a:moveTo>
                <a:lnTo>
                  <a:pt x="5636927" y="0"/>
                </a:lnTo>
                <a:lnTo>
                  <a:pt x="5636927" y="605969"/>
                </a:lnTo>
                <a:lnTo>
                  <a:pt x="0" y="605969"/>
                </a:lnTo>
                <a:lnTo>
                  <a:pt x="0" y="0"/>
                </a:lnTo>
                <a:close/>
              </a:path>
            </a:pathLst>
          </a:custGeom>
          <a:blipFill>
            <a:blip r:embed="rId3"/>
            <a:stretch>
              <a:fillRect l="0" t="0" r="0" b="0"/>
            </a:stretch>
          </a:blipFill>
        </p:spPr>
      </p:sp>
      <p:grpSp>
        <p:nvGrpSpPr>
          <p:cNvPr name="Group 21" id="21"/>
          <p:cNvGrpSpPr/>
          <p:nvPr/>
        </p:nvGrpSpPr>
        <p:grpSpPr>
          <a:xfrm rot="-2700000">
            <a:off x="10719628" y="6615897"/>
            <a:ext cx="10211745" cy="2440924"/>
            <a:chOff x="0" y="0"/>
            <a:chExt cx="3042837" cy="727333"/>
          </a:xfrm>
        </p:grpSpPr>
        <p:sp>
          <p:nvSpPr>
            <p:cNvPr name="Freeform 22" id="22"/>
            <p:cNvSpPr/>
            <p:nvPr/>
          </p:nvSpPr>
          <p:spPr>
            <a:xfrm flipH="false" flipV="false" rot="0">
              <a:off x="0" y="0"/>
              <a:ext cx="3042837" cy="727333"/>
            </a:xfrm>
            <a:custGeom>
              <a:avLst/>
              <a:gdLst/>
              <a:ahLst/>
              <a:cxnLst/>
              <a:rect r="r" b="b" t="t" l="l"/>
              <a:pathLst>
                <a:path h="727333" w="3042837">
                  <a:moveTo>
                    <a:pt x="0" y="0"/>
                  </a:moveTo>
                  <a:lnTo>
                    <a:pt x="3042837" y="0"/>
                  </a:lnTo>
                  <a:lnTo>
                    <a:pt x="3042837" y="727333"/>
                  </a:lnTo>
                  <a:lnTo>
                    <a:pt x="0" y="727333"/>
                  </a:lnTo>
                  <a:close/>
                </a:path>
              </a:pathLst>
            </a:custGeom>
            <a:solidFill>
              <a:srgbClr val="16599D"/>
            </a:solidFill>
          </p:spPr>
        </p:sp>
        <p:sp>
          <p:nvSpPr>
            <p:cNvPr name="TextBox 23" id="23"/>
            <p:cNvSpPr txBox="true"/>
            <p:nvPr/>
          </p:nvSpPr>
          <p:spPr>
            <a:xfrm>
              <a:off x="0" y="-38100"/>
              <a:ext cx="3042837" cy="765433"/>
            </a:xfrm>
            <a:prstGeom prst="rect">
              <a:avLst/>
            </a:prstGeom>
          </p:spPr>
          <p:txBody>
            <a:bodyPr anchor="ctr" rtlCol="false" tIns="50800" lIns="50800" bIns="50800" rIns="50800"/>
            <a:lstStyle/>
            <a:p>
              <a:pPr algn="ctr">
                <a:lnSpc>
                  <a:spcPts val="2659"/>
                </a:lnSpc>
                <a:spcBef>
                  <a:spcPct val="0"/>
                </a:spcBef>
              </a:pPr>
            </a:p>
          </p:txBody>
        </p:sp>
      </p:grpSp>
      <p:sp>
        <p:nvSpPr>
          <p:cNvPr name="Freeform 24" id="24"/>
          <p:cNvSpPr/>
          <p:nvPr/>
        </p:nvSpPr>
        <p:spPr>
          <a:xfrm flipH="false" flipV="false" rot="8100000">
            <a:off x="13721104" y="8138017"/>
            <a:ext cx="5636927" cy="605970"/>
          </a:xfrm>
          <a:custGeom>
            <a:avLst/>
            <a:gdLst/>
            <a:ahLst/>
            <a:cxnLst/>
            <a:rect r="r" b="b" t="t" l="l"/>
            <a:pathLst>
              <a:path h="605970" w="5636927">
                <a:moveTo>
                  <a:pt x="0" y="0"/>
                </a:moveTo>
                <a:lnTo>
                  <a:pt x="5636926" y="0"/>
                </a:lnTo>
                <a:lnTo>
                  <a:pt x="5636926" y="605970"/>
                </a:lnTo>
                <a:lnTo>
                  <a:pt x="0" y="605970"/>
                </a:lnTo>
                <a:lnTo>
                  <a:pt x="0" y="0"/>
                </a:lnTo>
                <a:close/>
              </a:path>
            </a:pathLst>
          </a:custGeom>
          <a:blipFill>
            <a:blip r:embed="rId3"/>
            <a:stretch>
              <a:fillRect l="0" t="0" r="0" b="0"/>
            </a:stretch>
          </a:blipFill>
        </p:spPr>
      </p:sp>
      <p:grpSp>
        <p:nvGrpSpPr>
          <p:cNvPr name="Group 25" id="25"/>
          <p:cNvGrpSpPr/>
          <p:nvPr/>
        </p:nvGrpSpPr>
        <p:grpSpPr>
          <a:xfrm rot="-2700000">
            <a:off x="14773604" y="8138004"/>
            <a:ext cx="5641848" cy="2550578"/>
            <a:chOff x="0" y="0"/>
            <a:chExt cx="1681125" cy="760006"/>
          </a:xfrm>
        </p:grpSpPr>
        <p:sp>
          <p:nvSpPr>
            <p:cNvPr name="Freeform 26" id="26"/>
            <p:cNvSpPr/>
            <p:nvPr/>
          </p:nvSpPr>
          <p:spPr>
            <a:xfrm flipH="false" flipV="false" rot="0">
              <a:off x="0" y="0"/>
              <a:ext cx="1681125" cy="760006"/>
            </a:xfrm>
            <a:custGeom>
              <a:avLst/>
              <a:gdLst/>
              <a:ahLst/>
              <a:cxnLst/>
              <a:rect r="r" b="b" t="t" l="l"/>
              <a:pathLst>
                <a:path h="760006" w="1681125">
                  <a:moveTo>
                    <a:pt x="0" y="0"/>
                  </a:moveTo>
                  <a:lnTo>
                    <a:pt x="1681125" y="0"/>
                  </a:lnTo>
                  <a:lnTo>
                    <a:pt x="1681125" y="760006"/>
                  </a:lnTo>
                  <a:lnTo>
                    <a:pt x="0" y="760006"/>
                  </a:lnTo>
                  <a:close/>
                </a:path>
              </a:pathLst>
            </a:custGeom>
            <a:solidFill>
              <a:srgbClr val="2978C8"/>
            </a:solidFill>
          </p:spPr>
        </p:sp>
        <p:sp>
          <p:nvSpPr>
            <p:cNvPr name="TextBox 27" id="27"/>
            <p:cNvSpPr txBox="true"/>
            <p:nvPr/>
          </p:nvSpPr>
          <p:spPr>
            <a:xfrm>
              <a:off x="0" y="-38100"/>
              <a:ext cx="1681125" cy="798106"/>
            </a:xfrm>
            <a:prstGeom prst="rect">
              <a:avLst/>
            </a:prstGeom>
          </p:spPr>
          <p:txBody>
            <a:bodyPr anchor="ctr" rtlCol="false" tIns="50800" lIns="50800" bIns="50800" rIns="50800"/>
            <a:lstStyle/>
            <a:p>
              <a:pPr algn="ctr">
                <a:lnSpc>
                  <a:spcPts val="2659"/>
                </a:lnSpc>
                <a:spcBef>
                  <a:spcPct val="0"/>
                </a:spcBef>
              </a:pPr>
            </a:p>
          </p:txBody>
        </p:sp>
      </p:grpSp>
      <p:grpSp>
        <p:nvGrpSpPr>
          <p:cNvPr name="Group 28" id="28"/>
          <p:cNvGrpSpPr/>
          <p:nvPr/>
        </p:nvGrpSpPr>
        <p:grpSpPr>
          <a:xfrm rot="-10800000">
            <a:off x="330226" y="5832357"/>
            <a:ext cx="934250" cy="106173"/>
            <a:chOff x="0" y="0"/>
            <a:chExt cx="278383" cy="31637"/>
          </a:xfrm>
        </p:grpSpPr>
        <p:sp>
          <p:nvSpPr>
            <p:cNvPr name="Freeform 29" id="29"/>
            <p:cNvSpPr/>
            <p:nvPr/>
          </p:nvSpPr>
          <p:spPr>
            <a:xfrm flipH="false" flipV="false" rot="0">
              <a:off x="0" y="0"/>
              <a:ext cx="278383" cy="31637"/>
            </a:xfrm>
            <a:custGeom>
              <a:avLst/>
              <a:gdLst/>
              <a:ahLst/>
              <a:cxnLst/>
              <a:rect r="r" b="b" t="t" l="l"/>
              <a:pathLst>
                <a:path h="31637" w="278383">
                  <a:moveTo>
                    <a:pt x="15818" y="0"/>
                  </a:moveTo>
                  <a:lnTo>
                    <a:pt x="262564" y="0"/>
                  </a:lnTo>
                  <a:cubicBezTo>
                    <a:pt x="266759" y="0"/>
                    <a:pt x="270783" y="1667"/>
                    <a:pt x="273749" y="4633"/>
                  </a:cubicBezTo>
                  <a:cubicBezTo>
                    <a:pt x="276716" y="7600"/>
                    <a:pt x="278383" y="11623"/>
                    <a:pt x="278383" y="15818"/>
                  </a:cubicBezTo>
                  <a:lnTo>
                    <a:pt x="278383" y="15818"/>
                  </a:lnTo>
                  <a:cubicBezTo>
                    <a:pt x="278383" y="24555"/>
                    <a:pt x="271300" y="31637"/>
                    <a:pt x="262564" y="31637"/>
                  </a:cubicBezTo>
                  <a:lnTo>
                    <a:pt x="15818" y="31637"/>
                  </a:lnTo>
                  <a:cubicBezTo>
                    <a:pt x="11623" y="31637"/>
                    <a:pt x="7600" y="29970"/>
                    <a:pt x="4633" y="27004"/>
                  </a:cubicBezTo>
                  <a:cubicBezTo>
                    <a:pt x="1667" y="24037"/>
                    <a:pt x="0" y="20014"/>
                    <a:pt x="0" y="15818"/>
                  </a:cubicBezTo>
                  <a:lnTo>
                    <a:pt x="0" y="15818"/>
                  </a:lnTo>
                  <a:cubicBezTo>
                    <a:pt x="0" y="11623"/>
                    <a:pt x="1667" y="7600"/>
                    <a:pt x="4633" y="4633"/>
                  </a:cubicBezTo>
                  <a:cubicBezTo>
                    <a:pt x="7600" y="1667"/>
                    <a:pt x="11623" y="0"/>
                    <a:pt x="15818" y="0"/>
                  </a:cubicBezTo>
                  <a:close/>
                </a:path>
              </a:pathLst>
            </a:custGeom>
            <a:solidFill>
              <a:srgbClr val="2978C8"/>
            </a:solidFill>
          </p:spPr>
        </p:sp>
        <p:sp>
          <p:nvSpPr>
            <p:cNvPr name="TextBox 30" id="30"/>
            <p:cNvSpPr txBox="true"/>
            <p:nvPr/>
          </p:nvSpPr>
          <p:spPr>
            <a:xfrm>
              <a:off x="0" y="-38100"/>
              <a:ext cx="278383" cy="69737"/>
            </a:xfrm>
            <a:prstGeom prst="rect">
              <a:avLst/>
            </a:prstGeom>
          </p:spPr>
          <p:txBody>
            <a:bodyPr anchor="ctr" rtlCol="false" tIns="50800" lIns="50800" bIns="50800" rIns="50800"/>
            <a:lstStyle/>
            <a:p>
              <a:pPr algn="ctr">
                <a:lnSpc>
                  <a:spcPts val="2659"/>
                </a:lnSpc>
                <a:spcBef>
                  <a:spcPct val="0"/>
                </a:spcBef>
              </a:pPr>
            </a:p>
          </p:txBody>
        </p:sp>
      </p:grpSp>
      <p:grpSp>
        <p:nvGrpSpPr>
          <p:cNvPr name="Group 31" id="31"/>
          <p:cNvGrpSpPr/>
          <p:nvPr/>
        </p:nvGrpSpPr>
        <p:grpSpPr>
          <a:xfrm rot="-10800000">
            <a:off x="1529116" y="5832357"/>
            <a:ext cx="312889" cy="106173"/>
            <a:chOff x="0" y="0"/>
            <a:chExt cx="93233" cy="31637"/>
          </a:xfrm>
        </p:grpSpPr>
        <p:sp>
          <p:nvSpPr>
            <p:cNvPr name="Freeform 32" id="32"/>
            <p:cNvSpPr/>
            <p:nvPr/>
          </p:nvSpPr>
          <p:spPr>
            <a:xfrm flipH="false" flipV="false" rot="0">
              <a:off x="0" y="0"/>
              <a:ext cx="93233" cy="31637"/>
            </a:xfrm>
            <a:custGeom>
              <a:avLst/>
              <a:gdLst/>
              <a:ahLst/>
              <a:cxnLst/>
              <a:rect r="r" b="b" t="t" l="l"/>
              <a:pathLst>
                <a:path h="31637" w="93233">
                  <a:moveTo>
                    <a:pt x="15818" y="0"/>
                  </a:moveTo>
                  <a:lnTo>
                    <a:pt x="77415" y="0"/>
                  </a:lnTo>
                  <a:cubicBezTo>
                    <a:pt x="86151" y="0"/>
                    <a:pt x="93233" y="7082"/>
                    <a:pt x="93233" y="15818"/>
                  </a:cubicBezTo>
                  <a:lnTo>
                    <a:pt x="93233" y="15818"/>
                  </a:lnTo>
                  <a:cubicBezTo>
                    <a:pt x="93233" y="20014"/>
                    <a:pt x="91566" y="24037"/>
                    <a:pt x="88600" y="27004"/>
                  </a:cubicBezTo>
                  <a:cubicBezTo>
                    <a:pt x="85633" y="29970"/>
                    <a:pt x="81610" y="31637"/>
                    <a:pt x="77415" y="31637"/>
                  </a:cubicBezTo>
                  <a:lnTo>
                    <a:pt x="15818" y="31637"/>
                  </a:lnTo>
                  <a:cubicBezTo>
                    <a:pt x="11623" y="31637"/>
                    <a:pt x="7600" y="29970"/>
                    <a:pt x="4633" y="27004"/>
                  </a:cubicBezTo>
                  <a:cubicBezTo>
                    <a:pt x="1667" y="24037"/>
                    <a:pt x="0" y="20014"/>
                    <a:pt x="0" y="15818"/>
                  </a:cubicBezTo>
                  <a:lnTo>
                    <a:pt x="0" y="15818"/>
                  </a:lnTo>
                  <a:cubicBezTo>
                    <a:pt x="0" y="11623"/>
                    <a:pt x="1667" y="7600"/>
                    <a:pt x="4633" y="4633"/>
                  </a:cubicBezTo>
                  <a:cubicBezTo>
                    <a:pt x="7600" y="1667"/>
                    <a:pt x="11623" y="0"/>
                    <a:pt x="15818" y="0"/>
                  </a:cubicBezTo>
                  <a:close/>
                </a:path>
              </a:pathLst>
            </a:custGeom>
            <a:solidFill>
              <a:srgbClr val="292A2B"/>
            </a:solidFill>
          </p:spPr>
        </p:sp>
        <p:sp>
          <p:nvSpPr>
            <p:cNvPr name="TextBox 33" id="33"/>
            <p:cNvSpPr txBox="true"/>
            <p:nvPr/>
          </p:nvSpPr>
          <p:spPr>
            <a:xfrm>
              <a:off x="0" y="-38100"/>
              <a:ext cx="93233" cy="69737"/>
            </a:xfrm>
            <a:prstGeom prst="rect">
              <a:avLst/>
            </a:prstGeom>
          </p:spPr>
          <p:txBody>
            <a:bodyPr anchor="ctr" rtlCol="false" tIns="50800" lIns="50800" bIns="50800" rIns="50800"/>
            <a:lstStyle/>
            <a:p>
              <a:pPr algn="ctr">
                <a:lnSpc>
                  <a:spcPts val="2659"/>
                </a:lnSpc>
                <a:spcBef>
                  <a:spcPct val="0"/>
                </a:spcBef>
              </a:pPr>
            </a:p>
          </p:txBody>
        </p:sp>
      </p:grpSp>
      <p:sp>
        <p:nvSpPr>
          <p:cNvPr name="Freeform 34" id="34"/>
          <p:cNvSpPr/>
          <p:nvPr/>
        </p:nvSpPr>
        <p:spPr>
          <a:xfrm flipH="false" flipV="false" rot="0">
            <a:off x="330226" y="239365"/>
            <a:ext cx="1256363" cy="1256363"/>
          </a:xfrm>
          <a:custGeom>
            <a:avLst/>
            <a:gdLst/>
            <a:ahLst/>
            <a:cxnLst/>
            <a:rect r="r" b="b" t="t" l="l"/>
            <a:pathLst>
              <a:path h="1256363" w="1256363">
                <a:moveTo>
                  <a:pt x="0" y="0"/>
                </a:moveTo>
                <a:lnTo>
                  <a:pt x="1256363" y="0"/>
                </a:lnTo>
                <a:lnTo>
                  <a:pt x="1256363" y="1256363"/>
                </a:lnTo>
                <a:lnTo>
                  <a:pt x="0" y="1256363"/>
                </a:lnTo>
                <a:lnTo>
                  <a:pt x="0" y="0"/>
                </a:lnTo>
                <a:close/>
              </a:path>
            </a:pathLst>
          </a:custGeom>
          <a:blipFill>
            <a:blip r:embed="rId5"/>
            <a:stretch>
              <a:fillRect l="0" t="0" r="0" b="0"/>
            </a:stretch>
          </a:blipFill>
        </p:spPr>
      </p:sp>
      <p:sp>
        <p:nvSpPr>
          <p:cNvPr name="TextBox 35" id="35"/>
          <p:cNvSpPr txBox="true"/>
          <p:nvPr/>
        </p:nvSpPr>
        <p:spPr>
          <a:xfrm rot="0">
            <a:off x="1842005" y="610157"/>
            <a:ext cx="4438435" cy="656477"/>
          </a:xfrm>
          <a:prstGeom prst="rect">
            <a:avLst/>
          </a:prstGeom>
        </p:spPr>
        <p:txBody>
          <a:bodyPr anchor="t" rtlCol="false" tIns="0" lIns="0" bIns="0" rIns="0">
            <a:spAutoFit/>
          </a:bodyPr>
          <a:lstStyle/>
          <a:p>
            <a:pPr algn="ctr">
              <a:lnSpc>
                <a:spcPts val="2658"/>
              </a:lnSpc>
            </a:pPr>
            <a:r>
              <a:rPr lang="en-US" sz="1898">
                <a:solidFill>
                  <a:srgbClr val="0F4984"/>
                </a:solidFill>
                <a:latin typeface="Helios"/>
                <a:ea typeface="Helios"/>
                <a:cs typeface="Helios"/>
                <a:sym typeface="Helios"/>
              </a:rPr>
              <a:t>TRƯỜNG KỸ THUẬT VÀ CÔNG NGHỆ</a:t>
            </a:r>
          </a:p>
          <a:p>
            <a:pPr algn="ctr">
              <a:lnSpc>
                <a:spcPts val="2658"/>
              </a:lnSpc>
              <a:spcBef>
                <a:spcPct val="0"/>
              </a:spcBef>
            </a:pPr>
            <a:r>
              <a:rPr lang="en-US" sz="1898">
                <a:solidFill>
                  <a:srgbClr val="0F4984"/>
                </a:solidFill>
                <a:latin typeface="Helios"/>
                <a:ea typeface="Helios"/>
                <a:cs typeface="Helios"/>
                <a:sym typeface="Helios"/>
              </a:rPr>
              <a:t>KHOA CÔNG NGHỆ THÔNG TIN</a:t>
            </a:r>
          </a:p>
        </p:txBody>
      </p:sp>
      <p:sp>
        <p:nvSpPr>
          <p:cNvPr name="TextBox 36" id="36"/>
          <p:cNvSpPr txBox="true"/>
          <p:nvPr/>
        </p:nvSpPr>
        <p:spPr>
          <a:xfrm rot="0">
            <a:off x="330226" y="6186180"/>
            <a:ext cx="3023558" cy="349324"/>
          </a:xfrm>
          <a:prstGeom prst="rect">
            <a:avLst/>
          </a:prstGeom>
        </p:spPr>
        <p:txBody>
          <a:bodyPr anchor="t" rtlCol="false" tIns="0" lIns="0" bIns="0" rIns="0">
            <a:spAutoFit/>
          </a:bodyPr>
          <a:lstStyle/>
          <a:p>
            <a:pPr algn="l">
              <a:lnSpc>
                <a:spcPts val="2800"/>
              </a:lnSpc>
              <a:spcBef>
                <a:spcPct val="0"/>
              </a:spcBef>
            </a:pPr>
            <a:r>
              <a:rPr lang="en-US" b="true" sz="2000">
                <a:solidFill>
                  <a:srgbClr val="000000"/>
                </a:solidFill>
                <a:latin typeface="Helios Bold"/>
                <a:ea typeface="Helios Bold"/>
                <a:cs typeface="Helios Bold"/>
                <a:sym typeface="Helios Bold"/>
              </a:rPr>
              <a:t>SVTH: TRẦM NGỌC MAI</a:t>
            </a:r>
          </a:p>
        </p:txBody>
      </p:sp>
      <p:sp>
        <p:nvSpPr>
          <p:cNvPr name="TextBox 37" id="37"/>
          <p:cNvSpPr txBox="true"/>
          <p:nvPr/>
        </p:nvSpPr>
        <p:spPr>
          <a:xfrm rot="0">
            <a:off x="-214025" y="3905289"/>
            <a:ext cx="12398483" cy="1980155"/>
          </a:xfrm>
          <a:prstGeom prst="rect">
            <a:avLst/>
          </a:prstGeom>
        </p:spPr>
        <p:txBody>
          <a:bodyPr anchor="t" rtlCol="false" tIns="0" lIns="0" bIns="0" rIns="0">
            <a:spAutoFit/>
          </a:bodyPr>
          <a:lstStyle/>
          <a:p>
            <a:pPr algn="ctr">
              <a:lnSpc>
                <a:spcPts val="5319"/>
              </a:lnSpc>
              <a:spcBef>
                <a:spcPct val="0"/>
              </a:spcBef>
            </a:pPr>
            <a:r>
              <a:rPr lang="en-US" b="true" sz="3799">
                <a:solidFill>
                  <a:srgbClr val="0F4984"/>
                </a:solidFill>
                <a:latin typeface="Open Sans Bold"/>
                <a:ea typeface="Open Sans Bold"/>
                <a:cs typeface="Open Sans Bold"/>
                <a:sym typeface="Open Sans Bold"/>
              </a:rPr>
              <a:t>XÂY DỰNG HỆ THỐNG LUYỆN THI TRỰC TUYẾN TIẾNG ANH KỸ NĂNG READING </a:t>
            </a:r>
          </a:p>
          <a:p>
            <a:pPr algn="ctr">
              <a:lnSpc>
                <a:spcPts val="5319"/>
              </a:lnSpc>
              <a:spcBef>
                <a:spcPct val="0"/>
              </a:spcBef>
            </a:pPr>
            <a:r>
              <a:rPr lang="en-US" b="true" sz="3799">
                <a:solidFill>
                  <a:srgbClr val="0F4984"/>
                </a:solidFill>
                <a:latin typeface="Open Sans Bold"/>
                <a:ea typeface="Open Sans Bold"/>
                <a:cs typeface="Open Sans Bold"/>
                <a:sym typeface="Open Sans Bold"/>
              </a:rPr>
              <a:t>VỚI CƠ SỞ DỮ LIỆU NOSQL</a:t>
            </a:r>
          </a:p>
        </p:txBody>
      </p:sp>
      <p:sp>
        <p:nvSpPr>
          <p:cNvPr name="TextBox 38" id="38"/>
          <p:cNvSpPr txBox="true"/>
          <p:nvPr/>
        </p:nvSpPr>
        <p:spPr>
          <a:xfrm rot="0">
            <a:off x="5108620" y="6186180"/>
            <a:ext cx="4868642" cy="349324"/>
          </a:xfrm>
          <a:prstGeom prst="rect">
            <a:avLst/>
          </a:prstGeom>
        </p:spPr>
        <p:txBody>
          <a:bodyPr anchor="t" rtlCol="false" tIns="0" lIns="0" bIns="0" rIns="0">
            <a:spAutoFit/>
          </a:bodyPr>
          <a:lstStyle/>
          <a:p>
            <a:pPr algn="l">
              <a:lnSpc>
                <a:spcPts val="2800"/>
              </a:lnSpc>
              <a:spcBef>
                <a:spcPct val="0"/>
              </a:spcBef>
            </a:pPr>
            <a:r>
              <a:rPr lang="en-US" b="true" sz="2000">
                <a:solidFill>
                  <a:srgbClr val="000000"/>
                </a:solidFill>
                <a:latin typeface="Helios Bold"/>
                <a:ea typeface="Helios Bold"/>
                <a:cs typeface="Helios Bold"/>
                <a:sym typeface="Helios Bold"/>
              </a:rPr>
              <a:t>GVHD: THS.PHAN THỊ PHƯƠNG NAM</a:t>
            </a:r>
          </a:p>
        </p:txBody>
      </p:sp>
      <p:sp>
        <p:nvSpPr>
          <p:cNvPr name="TextBox 39" id="39"/>
          <p:cNvSpPr txBox="true"/>
          <p:nvPr/>
        </p:nvSpPr>
        <p:spPr>
          <a:xfrm rot="0">
            <a:off x="330226" y="6629530"/>
            <a:ext cx="3023558" cy="349324"/>
          </a:xfrm>
          <a:prstGeom prst="rect">
            <a:avLst/>
          </a:prstGeom>
        </p:spPr>
        <p:txBody>
          <a:bodyPr anchor="t" rtlCol="false" tIns="0" lIns="0" bIns="0" rIns="0">
            <a:spAutoFit/>
          </a:bodyPr>
          <a:lstStyle/>
          <a:p>
            <a:pPr algn="l">
              <a:lnSpc>
                <a:spcPts val="2800"/>
              </a:lnSpc>
              <a:spcBef>
                <a:spcPct val="0"/>
              </a:spcBef>
            </a:pPr>
            <a:r>
              <a:rPr lang="en-US" b="true" sz="2000">
                <a:solidFill>
                  <a:srgbClr val="000000"/>
                </a:solidFill>
                <a:latin typeface="Helios Bold"/>
                <a:ea typeface="Helios Bold"/>
                <a:cs typeface="Helios Bold"/>
                <a:sym typeface="Helios Bold"/>
              </a:rPr>
              <a:t>MSSV: 110121062</a:t>
            </a:r>
          </a:p>
        </p:txBody>
      </p:sp>
      <p:sp>
        <p:nvSpPr>
          <p:cNvPr name="TextBox 40" id="40"/>
          <p:cNvSpPr txBox="true"/>
          <p:nvPr/>
        </p:nvSpPr>
        <p:spPr>
          <a:xfrm rot="0">
            <a:off x="330226" y="7001457"/>
            <a:ext cx="3023558" cy="349324"/>
          </a:xfrm>
          <a:prstGeom prst="rect">
            <a:avLst/>
          </a:prstGeom>
        </p:spPr>
        <p:txBody>
          <a:bodyPr anchor="t" rtlCol="false" tIns="0" lIns="0" bIns="0" rIns="0">
            <a:spAutoFit/>
          </a:bodyPr>
          <a:lstStyle/>
          <a:p>
            <a:pPr algn="l">
              <a:lnSpc>
                <a:spcPts val="2800"/>
              </a:lnSpc>
              <a:spcBef>
                <a:spcPct val="0"/>
              </a:spcBef>
            </a:pPr>
            <a:r>
              <a:rPr lang="en-US" b="true" sz="2000">
                <a:solidFill>
                  <a:srgbClr val="000000"/>
                </a:solidFill>
                <a:latin typeface="Helios Bold"/>
                <a:ea typeface="Helios Bold"/>
                <a:cs typeface="Helios Bold"/>
                <a:sym typeface="Helios Bold"/>
              </a:rPr>
              <a:t>LỚP: DA21TTA</a:t>
            </a:r>
          </a:p>
        </p:txBody>
      </p:sp>
      <p:sp>
        <p:nvSpPr>
          <p:cNvPr name="TextBox 41" id="41"/>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1</a:t>
            </a:r>
          </a:p>
        </p:txBody>
      </p:sp>
      <p:sp>
        <p:nvSpPr>
          <p:cNvPr name="TextBox 42" id="42"/>
          <p:cNvSpPr txBox="true"/>
          <p:nvPr/>
        </p:nvSpPr>
        <p:spPr>
          <a:xfrm rot="0">
            <a:off x="3289128" y="2775663"/>
            <a:ext cx="5464299" cy="587302"/>
          </a:xfrm>
          <a:prstGeom prst="rect">
            <a:avLst/>
          </a:prstGeom>
        </p:spPr>
        <p:txBody>
          <a:bodyPr anchor="t" rtlCol="false" tIns="0" lIns="0" bIns="0" rIns="0">
            <a:spAutoFit/>
          </a:bodyPr>
          <a:lstStyle/>
          <a:p>
            <a:pPr algn="ctr">
              <a:lnSpc>
                <a:spcPts val="4899"/>
              </a:lnSpc>
              <a:spcBef>
                <a:spcPct val="0"/>
              </a:spcBef>
            </a:pPr>
            <a:r>
              <a:rPr lang="en-US" b="true" sz="3499">
                <a:solidFill>
                  <a:srgbClr val="053484"/>
                </a:solidFill>
                <a:latin typeface="Open Sans Bold"/>
                <a:ea typeface="Open Sans Bold"/>
                <a:cs typeface="Open Sans Bold"/>
                <a:sym typeface="Open Sans Bold"/>
              </a:rPr>
              <a:t>KHÓA LUẬN TỐT NGHIỆP</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440955" y="800597"/>
            <a:ext cx="7003983" cy="9366203"/>
          </a:xfrm>
          <a:custGeom>
            <a:avLst/>
            <a:gdLst/>
            <a:ahLst/>
            <a:cxnLst/>
            <a:rect r="r" b="b" t="t" l="l"/>
            <a:pathLst>
              <a:path h="9366203" w="7003983">
                <a:moveTo>
                  <a:pt x="0" y="0"/>
                </a:moveTo>
                <a:lnTo>
                  <a:pt x="7003982" y="0"/>
                </a:lnTo>
                <a:lnTo>
                  <a:pt x="7003982" y="9366203"/>
                </a:lnTo>
                <a:lnTo>
                  <a:pt x="0" y="9366203"/>
                </a:lnTo>
                <a:lnTo>
                  <a:pt x="0" y="0"/>
                </a:lnTo>
                <a:close/>
              </a:path>
            </a:pathLst>
          </a:custGeom>
          <a:blipFill>
            <a:blip r:embed="rId2"/>
            <a:stretch>
              <a:fillRect l="0" t="0" r="0" b="0"/>
            </a:stretch>
          </a:blipFill>
        </p:spPr>
      </p:sp>
      <p:sp>
        <p:nvSpPr>
          <p:cNvPr name="TextBox 3" id="3"/>
          <p:cNvSpPr txBox="true"/>
          <p:nvPr/>
        </p:nvSpPr>
        <p:spPr>
          <a:xfrm rot="0">
            <a:off x="6511025" y="271376"/>
            <a:ext cx="4744403" cy="474271"/>
          </a:xfrm>
          <a:prstGeom prst="rect">
            <a:avLst/>
          </a:prstGeom>
        </p:spPr>
        <p:txBody>
          <a:bodyPr anchor="t" rtlCol="false" tIns="0" lIns="0" bIns="0" rIns="0">
            <a:spAutoFit/>
          </a:bodyPr>
          <a:lstStyle/>
          <a:p>
            <a:pPr algn="ctr">
              <a:lnSpc>
                <a:spcPts val="3779"/>
              </a:lnSpc>
              <a:spcBef>
                <a:spcPct val="0"/>
              </a:spcBef>
            </a:pPr>
            <a:r>
              <a:rPr lang="en-US" sz="2699">
                <a:solidFill>
                  <a:srgbClr val="0F4984"/>
                </a:solidFill>
                <a:latin typeface="Helios"/>
                <a:ea typeface="Helios"/>
                <a:cs typeface="Helios"/>
                <a:sym typeface="Helios"/>
              </a:rPr>
              <a:t>LƯỢT ĐỒ CƠ SỞ DỮ LIỆU</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984"/>
                </a:solidFill>
                <a:latin typeface="Noto Serif Display"/>
                <a:ea typeface="Noto Serif Display"/>
                <a:cs typeface="Noto Serif Display"/>
                <a:sym typeface="Noto Serif Display"/>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107841" y="1837901"/>
            <a:ext cx="2544433" cy="2544433"/>
          </a:xfrm>
          <a:custGeom>
            <a:avLst/>
            <a:gdLst/>
            <a:ahLst/>
            <a:cxnLst/>
            <a:rect r="r" b="b" t="t" l="l"/>
            <a:pathLst>
              <a:path h="2544433" w="2544433">
                <a:moveTo>
                  <a:pt x="0" y="0"/>
                </a:moveTo>
                <a:lnTo>
                  <a:pt x="2544433" y="0"/>
                </a:lnTo>
                <a:lnTo>
                  <a:pt x="2544433" y="2544433"/>
                </a:lnTo>
                <a:lnTo>
                  <a:pt x="0" y="25444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972794" y="3110118"/>
            <a:ext cx="2594369" cy="4588246"/>
            <a:chOff x="0" y="0"/>
            <a:chExt cx="683291" cy="1208427"/>
          </a:xfrm>
        </p:grpSpPr>
        <p:sp>
          <p:nvSpPr>
            <p:cNvPr name="Freeform 4" id="4"/>
            <p:cNvSpPr/>
            <p:nvPr/>
          </p:nvSpPr>
          <p:spPr>
            <a:xfrm flipH="false" flipV="false" rot="0">
              <a:off x="0" y="0"/>
              <a:ext cx="683291" cy="1208427"/>
            </a:xfrm>
            <a:custGeom>
              <a:avLst/>
              <a:gdLst/>
              <a:ahLst/>
              <a:cxnLst/>
              <a:rect r="r" b="b" t="t" l="l"/>
              <a:pathLst>
                <a:path h="1208427" w="683291">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5188CC"/>
            </a:solidFill>
          </p:spPr>
        </p:sp>
        <p:sp>
          <p:nvSpPr>
            <p:cNvPr name="TextBox 5" id="5"/>
            <p:cNvSpPr txBox="true"/>
            <p:nvPr/>
          </p:nvSpPr>
          <p:spPr>
            <a:xfrm>
              <a:off x="0" y="-47625"/>
              <a:ext cx="683291" cy="1256052"/>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false" rot="0">
            <a:off x="13731511" y="1434222"/>
            <a:ext cx="305535" cy="302202"/>
          </a:xfrm>
          <a:custGeom>
            <a:avLst/>
            <a:gdLst/>
            <a:ahLst/>
            <a:cxnLst/>
            <a:rect r="r" b="b" t="t" l="l"/>
            <a:pathLst>
              <a:path h="302202" w="305535">
                <a:moveTo>
                  <a:pt x="0" y="0"/>
                </a:moveTo>
                <a:lnTo>
                  <a:pt x="305535" y="0"/>
                </a:lnTo>
                <a:lnTo>
                  <a:pt x="305535" y="302203"/>
                </a:lnTo>
                <a:lnTo>
                  <a:pt x="0" y="3022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28700" y="-252231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1958605" y="3307946"/>
            <a:ext cx="1025128" cy="1025128"/>
          </a:xfrm>
          <a:custGeom>
            <a:avLst/>
            <a:gdLst/>
            <a:ahLst/>
            <a:cxnLst/>
            <a:rect r="r" b="b" t="t" l="l"/>
            <a:pathLst>
              <a:path h="1025128" w="1025128">
                <a:moveTo>
                  <a:pt x="0" y="0"/>
                </a:moveTo>
                <a:lnTo>
                  <a:pt x="1025127" y="0"/>
                </a:lnTo>
                <a:lnTo>
                  <a:pt x="1025127" y="1025127"/>
                </a:lnTo>
                <a:lnTo>
                  <a:pt x="0" y="10251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7843805" y="824861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470495" y="9636040"/>
            <a:ext cx="1483489" cy="458533"/>
          </a:xfrm>
          <a:custGeom>
            <a:avLst/>
            <a:gdLst/>
            <a:ahLst/>
            <a:cxnLst/>
            <a:rect r="r" b="b" t="t" l="l"/>
            <a:pathLst>
              <a:path h="458533" w="1483489">
                <a:moveTo>
                  <a:pt x="0" y="0"/>
                </a:moveTo>
                <a:lnTo>
                  <a:pt x="1483489" y="0"/>
                </a:lnTo>
                <a:lnTo>
                  <a:pt x="1483489" y="458533"/>
                </a:lnTo>
                <a:lnTo>
                  <a:pt x="0" y="45853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3939368" y="679529"/>
            <a:ext cx="10301358" cy="671671"/>
          </a:xfrm>
          <a:prstGeom prst="rect">
            <a:avLst/>
          </a:prstGeom>
        </p:spPr>
        <p:txBody>
          <a:bodyPr anchor="t" rtlCol="false" tIns="0" lIns="0" bIns="0" rIns="0">
            <a:spAutoFit/>
          </a:bodyPr>
          <a:lstStyle/>
          <a:p>
            <a:pPr algn="ctr">
              <a:lnSpc>
                <a:spcPts val="5507"/>
              </a:lnSpc>
              <a:spcBef>
                <a:spcPct val="0"/>
              </a:spcBef>
            </a:pPr>
            <a:r>
              <a:rPr lang="en-US" b="true" sz="3934">
                <a:solidFill>
                  <a:srgbClr val="16599D"/>
                </a:solidFill>
                <a:latin typeface="Open Sans Bold"/>
                <a:ea typeface="Open Sans Bold"/>
                <a:cs typeface="Open Sans Bold"/>
                <a:sym typeface="Open Sans Bold"/>
              </a:rPr>
              <a:t>CHƯƠNG 4: KẾT QUẢ NGHIÊN CỨU</a:t>
            </a:r>
          </a:p>
        </p:txBody>
      </p:sp>
      <p:sp>
        <p:nvSpPr>
          <p:cNvPr name="TextBox 12" id="12"/>
          <p:cNvSpPr txBox="true"/>
          <p:nvPr/>
        </p:nvSpPr>
        <p:spPr>
          <a:xfrm rot="0">
            <a:off x="909827" y="2230671"/>
            <a:ext cx="7703458" cy="547296"/>
          </a:xfrm>
          <a:prstGeom prst="rect">
            <a:avLst/>
          </a:prstGeom>
        </p:spPr>
        <p:txBody>
          <a:bodyPr anchor="t" rtlCol="false" tIns="0" lIns="0" bIns="0" rIns="0">
            <a:spAutoFit/>
          </a:bodyPr>
          <a:lstStyle/>
          <a:p>
            <a:pPr algn="ctr">
              <a:lnSpc>
                <a:spcPts val="4479"/>
              </a:lnSpc>
              <a:spcBef>
                <a:spcPct val="0"/>
              </a:spcBef>
            </a:pPr>
            <a:r>
              <a:rPr lang="en-US" b="true" sz="3199">
                <a:solidFill>
                  <a:srgbClr val="16599D"/>
                </a:solidFill>
                <a:latin typeface="Helios Bold"/>
                <a:ea typeface="Helios Bold"/>
                <a:cs typeface="Helios Bold"/>
                <a:sym typeface="Helios Bold"/>
              </a:rPr>
              <a:t>CHỨ</a:t>
            </a:r>
            <a:r>
              <a:rPr lang="en-US" b="true" sz="3199">
                <a:solidFill>
                  <a:srgbClr val="16599D"/>
                </a:solidFill>
                <a:latin typeface="Helios Bold"/>
                <a:ea typeface="Helios Bold"/>
                <a:cs typeface="Helios Bold"/>
                <a:sym typeface="Helios Bold"/>
              </a:rPr>
              <a:t>C NĂNG HỆ THỐNG (TỔNG QUAN)</a:t>
            </a:r>
          </a:p>
        </p:txBody>
      </p:sp>
      <p:grpSp>
        <p:nvGrpSpPr>
          <p:cNvPr name="Group 13" id="13"/>
          <p:cNvGrpSpPr/>
          <p:nvPr/>
        </p:nvGrpSpPr>
        <p:grpSpPr>
          <a:xfrm rot="-2700000">
            <a:off x="15214221" y="8938309"/>
            <a:ext cx="5641848" cy="2550578"/>
            <a:chOff x="0" y="0"/>
            <a:chExt cx="1681125" cy="760006"/>
          </a:xfrm>
        </p:grpSpPr>
        <p:sp>
          <p:nvSpPr>
            <p:cNvPr name="Freeform 14" id="14"/>
            <p:cNvSpPr/>
            <p:nvPr/>
          </p:nvSpPr>
          <p:spPr>
            <a:xfrm flipH="false" flipV="false" rot="0">
              <a:off x="0" y="0"/>
              <a:ext cx="1681125" cy="760006"/>
            </a:xfrm>
            <a:custGeom>
              <a:avLst/>
              <a:gdLst/>
              <a:ahLst/>
              <a:cxnLst/>
              <a:rect r="r" b="b" t="t" l="l"/>
              <a:pathLst>
                <a:path h="760006" w="1681125">
                  <a:moveTo>
                    <a:pt x="0" y="0"/>
                  </a:moveTo>
                  <a:lnTo>
                    <a:pt x="1681125" y="0"/>
                  </a:lnTo>
                  <a:lnTo>
                    <a:pt x="1681125" y="760006"/>
                  </a:lnTo>
                  <a:lnTo>
                    <a:pt x="0" y="760006"/>
                  </a:lnTo>
                  <a:close/>
                </a:path>
              </a:pathLst>
            </a:custGeom>
            <a:solidFill>
              <a:srgbClr val="2978C8"/>
            </a:solidFill>
          </p:spPr>
        </p:sp>
        <p:sp>
          <p:nvSpPr>
            <p:cNvPr name="TextBox 15" id="15"/>
            <p:cNvSpPr txBox="true"/>
            <p:nvPr/>
          </p:nvSpPr>
          <p:spPr>
            <a:xfrm>
              <a:off x="0" y="-38100"/>
              <a:ext cx="1681125" cy="798106"/>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2700000">
            <a:off x="11677296" y="8558456"/>
            <a:ext cx="10211745" cy="1334557"/>
            <a:chOff x="0" y="0"/>
            <a:chExt cx="3042837" cy="397663"/>
          </a:xfrm>
        </p:grpSpPr>
        <p:sp>
          <p:nvSpPr>
            <p:cNvPr name="Freeform 17" id="17"/>
            <p:cNvSpPr/>
            <p:nvPr/>
          </p:nvSpPr>
          <p:spPr>
            <a:xfrm flipH="false" flipV="false" rot="0">
              <a:off x="0" y="0"/>
              <a:ext cx="3042837" cy="397663"/>
            </a:xfrm>
            <a:custGeom>
              <a:avLst/>
              <a:gdLst/>
              <a:ahLst/>
              <a:cxnLst/>
              <a:rect r="r" b="b" t="t" l="l"/>
              <a:pathLst>
                <a:path h="397663" w="3042837">
                  <a:moveTo>
                    <a:pt x="0" y="0"/>
                  </a:moveTo>
                  <a:lnTo>
                    <a:pt x="3042837" y="0"/>
                  </a:lnTo>
                  <a:lnTo>
                    <a:pt x="3042837" y="397663"/>
                  </a:lnTo>
                  <a:lnTo>
                    <a:pt x="0" y="397663"/>
                  </a:lnTo>
                  <a:close/>
                </a:path>
              </a:pathLst>
            </a:custGeom>
            <a:solidFill>
              <a:srgbClr val="16599D"/>
            </a:solidFill>
          </p:spPr>
        </p:sp>
        <p:sp>
          <p:nvSpPr>
            <p:cNvPr name="TextBox 18" id="18"/>
            <p:cNvSpPr txBox="true"/>
            <p:nvPr/>
          </p:nvSpPr>
          <p:spPr>
            <a:xfrm>
              <a:off x="0" y="-38100"/>
              <a:ext cx="3042837" cy="435763"/>
            </a:xfrm>
            <a:prstGeom prst="rect">
              <a:avLst/>
            </a:prstGeom>
          </p:spPr>
          <p:txBody>
            <a:bodyPr anchor="ctr" rtlCol="false" tIns="50800" lIns="50800" bIns="50800" rIns="50800"/>
            <a:lstStyle/>
            <a:p>
              <a:pPr algn="ctr">
                <a:lnSpc>
                  <a:spcPts val="2659"/>
                </a:lnSpc>
                <a:spcBef>
                  <a:spcPct val="0"/>
                </a:spcBef>
              </a:pPr>
            </a:p>
          </p:txBody>
        </p:sp>
      </p:grpSp>
      <p:sp>
        <p:nvSpPr>
          <p:cNvPr name="TextBox 19" id="19"/>
          <p:cNvSpPr txBox="true"/>
          <p:nvPr/>
        </p:nvSpPr>
        <p:spPr>
          <a:xfrm rot="0">
            <a:off x="1718121" y="3032955"/>
            <a:ext cx="12453882" cy="4284183"/>
          </a:xfrm>
          <a:prstGeom prst="rect">
            <a:avLst/>
          </a:prstGeom>
        </p:spPr>
        <p:txBody>
          <a:bodyPr anchor="t" rtlCol="false" tIns="0" lIns="0" bIns="0" rIns="0">
            <a:spAutoFit/>
          </a:bodyPr>
          <a:lstStyle/>
          <a:p>
            <a:pPr algn="just" marL="578611" indent="-289306" lvl="1">
              <a:lnSpc>
                <a:spcPts val="3751"/>
              </a:lnSpc>
              <a:buFont typeface="Arial"/>
              <a:buChar char="•"/>
            </a:pPr>
            <a:r>
              <a:rPr lang="en-US" sz="2679">
                <a:solidFill>
                  <a:srgbClr val="16599D"/>
                </a:solidFill>
                <a:latin typeface="Helios"/>
                <a:ea typeface="Helios"/>
                <a:cs typeface="Helios"/>
                <a:sym typeface="Helios"/>
              </a:rPr>
              <a:t>Hệ thống luyện thi trực tuyến được thiết kế để phục vụ hai nhóm đối tượng chính là người học và quản trị viên.</a:t>
            </a:r>
          </a:p>
          <a:p>
            <a:pPr algn="just" marL="578611" indent="-289306" lvl="1">
              <a:lnSpc>
                <a:spcPts val="3751"/>
              </a:lnSpc>
              <a:buFont typeface="Arial"/>
              <a:buChar char="•"/>
            </a:pPr>
            <a:r>
              <a:rPr lang="en-US" sz="2679">
                <a:solidFill>
                  <a:srgbClr val="16599D"/>
                </a:solidFill>
                <a:latin typeface="Helios"/>
                <a:ea typeface="Helios"/>
                <a:cs typeface="Helios"/>
                <a:sym typeface="Helios"/>
              </a:rPr>
              <a:t>Người học sử dụng hệ thống để làm các bài kiểm tra Reading, nhận kết quả và theo dõi sự tiến bộ. </a:t>
            </a:r>
          </a:p>
          <a:p>
            <a:pPr algn="just" marL="578611" indent="-289306" lvl="1">
              <a:lnSpc>
                <a:spcPts val="3751"/>
              </a:lnSpc>
              <a:buFont typeface="Arial"/>
              <a:buChar char="•"/>
            </a:pPr>
            <a:r>
              <a:rPr lang="en-US" sz="2679">
                <a:solidFill>
                  <a:srgbClr val="16599D"/>
                </a:solidFill>
                <a:latin typeface="Helios"/>
                <a:ea typeface="Helios"/>
                <a:cs typeface="Helios"/>
                <a:sym typeface="Helios"/>
              </a:rPr>
              <a:t>Trong khi đó, quản trị viên chịu trách nhiệm quản lý dữ liệu, giám sát hoạt động và đảm bảo hệ thống vận hành hiệu quả.</a:t>
            </a:r>
          </a:p>
          <a:p>
            <a:pPr algn="just" marL="578611" indent="-289306" lvl="1">
              <a:lnSpc>
                <a:spcPts val="3751"/>
              </a:lnSpc>
              <a:buFont typeface="Arial"/>
              <a:buChar char="•"/>
            </a:pPr>
            <a:r>
              <a:rPr lang="en-US" sz="2679">
                <a:solidFill>
                  <a:srgbClr val="16599D"/>
                </a:solidFill>
                <a:latin typeface="Helios"/>
                <a:ea typeface="Helios"/>
                <a:cs typeface="Helios"/>
                <a:sym typeface="Helios"/>
              </a:rPr>
              <a:t>Sự kết hợp của hai nhóm chức năng này giúp hệ thống vừa hỗ trợ trực tiếp cho người học, vừa tạo điều kiện để quản trị viên dễ dàng xây dựng và phát triển nội dung.</a:t>
            </a:r>
          </a:p>
        </p:txBody>
      </p:sp>
      <p:sp>
        <p:nvSpPr>
          <p:cNvPr name="TextBox 20" id="2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107841" y="1837901"/>
            <a:ext cx="2544433" cy="2544433"/>
          </a:xfrm>
          <a:custGeom>
            <a:avLst/>
            <a:gdLst/>
            <a:ahLst/>
            <a:cxnLst/>
            <a:rect r="r" b="b" t="t" l="l"/>
            <a:pathLst>
              <a:path h="2544433" w="2544433">
                <a:moveTo>
                  <a:pt x="0" y="0"/>
                </a:moveTo>
                <a:lnTo>
                  <a:pt x="2544433" y="0"/>
                </a:lnTo>
                <a:lnTo>
                  <a:pt x="2544433" y="2544433"/>
                </a:lnTo>
                <a:lnTo>
                  <a:pt x="0" y="25444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972794" y="3110118"/>
            <a:ext cx="2594369" cy="4588246"/>
            <a:chOff x="0" y="0"/>
            <a:chExt cx="683291" cy="1208427"/>
          </a:xfrm>
        </p:grpSpPr>
        <p:sp>
          <p:nvSpPr>
            <p:cNvPr name="Freeform 4" id="4"/>
            <p:cNvSpPr/>
            <p:nvPr/>
          </p:nvSpPr>
          <p:spPr>
            <a:xfrm flipH="false" flipV="false" rot="0">
              <a:off x="0" y="0"/>
              <a:ext cx="683291" cy="1208427"/>
            </a:xfrm>
            <a:custGeom>
              <a:avLst/>
              <a:gdLst/>
              <a:ahLst/>
              <a:cxnLst/>
              <a:rect r="r" b="b" t="t" l="l"/>
              <a:pathLst>
                <a:path h="1208427" w="683291">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5188CC"/>
            </a:solidFill>
          </p:spPr>
        </p:sp>
        <p:sp>
          <p:nvSpPr>
            <p:cNvPr name="TextBox 5" id="5"/>
            <p:cNvSpPr txBox="true"/>
            <p:nvPr/>
          </p:nvSpPr>
          <p:spPr>
            <a:xfrm>
              <a:off x="0" y="-47625"/>
              <a:ext cx="683291" cy="1256052"/>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false" rot="0">
            <a:off x="13731511" y="1434222"/>
            <a:ext cx="305535" cy="302202"/>
          </a:xfrm>
          <a:custGeom>
            <a:avLst/>
            <a:gdLst/>
            <a:ahLst/>
            <a:cxnLst/>
            <a:rect r="r" b="b" t="t" l="l"/>
            <a:pathLst>
              <a:path h="302202" w="305535">
                <a:moveTo>
                  <a:pt x="0" y="0"/>
                </a:moveTo>
                <a:lnTo>
                  <a:pt x="305535" y="0"/>
                </a:lnTo>
                <a:lnTo>
                  <a:pt x="305535" y="302203"/>
                </a:lnTo>
                <a:lnTo>
                  <a:pt x="0" y="3022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28700" y="-252231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1958605" y="3307946"/>
            <a:ext cx="1025128" cy="1025128"/>
          </a:xfrm>
          <a:custGeom>
            <a:avLst/>
            <a:gdLst/>
            <a:ahLst/>
            <a:cxnLst/>
            <a:rect r="r" b="b" t="t" l="l"/>
            <a:pathLst>
              <a:path h="1025128" w="1025128">
                <a:moveTo>
                  <a:pt x="0" y="0"/>
                </a:moveTo>
                <a:lnTo>
                  <a:pt x="1025127" y="0"/>
                </a:lnTo>
                <a:lnTo>
                  <a:pt x="1025127" y="1025127"/>
                </a:lnTo>
                <a:lnTo>
                  <a:pt x="0" y="10251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7843805" y="824861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470495" y="9636040"/>
            <a:ext cx="1483489" cy="458533"/>
          </a:xfrm>
          <a:custGeom>
            <a:avLst/>
            <a:gdLst/>
            <a:ahLst/>
            <a:cxnLst/>
            <a:rect r="r" b="b" t="t" l="l"/>
            <a:pathLst>
              <a:path h="458533" w="1483489">
                <a:moveTo>
                  <a:pt x="0" y="0"/>
                </a:moveTo>
                <a:lnTo>
                  <a:pt x="1483489" y="0"/>
                </a:lnTo>
                <a:lnTo>
                  <a:pt x="1483489" y="458533"/>
                </a:lnTo>
                <a:lnTo>
                  <a:pt x="0" y="45853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3939368" y="679529"/>
            <a:ext cx="10301358" cy="671671"/>
          </a:xfrm>
          <a:prstGeom prst="rect">
            <a:avLst/>
          </a:prstGeom>
        </p:spPr>
        <p:txBody>
          <a:bodyPr anchor="t" rtlCol="false" tIns="0" lIns="0" bIns="0" rIns="0">
            <a:spAutoFit/>
          </a:bodyPr>
          <a:lstStyle/>
          <a:p>
            <a:pPr algn="ctr">
              <a:lnSpc>
                <a:spcPts val="5507"/>
              </a:lnSpc>
              <a:spcBef>
                <a:spcPct val="0"/>
              </a:spcBef>
            </a:pPr>
            <a:r>
              <a:rPr lang="en-US" b="true" sz="3934">
                <a:solidFill>
                  <a:srgbClr val="16599D"/>
                </a:solidFill>
                <a:latin typeface="Open Sans Bold"/>
                <a:ea typeface="Open Sans Bold"/>
                <a:cs typeface="Open Sans Bold"/>
                <a:sym typeface="Open Sans Bold"/>
              </a:rPr>
              <a:t>CHƯƠNG 4: KẾT QUẢ NGHIÊN CỨU</a:t>
            </a:r>
          </a:p>
        </p:txBody>
      </p:sp>
      <p:sp>
        <p:nvSpPr>
          <p:cNvPr name="TextBox 12" id="12"/>
          <p:cNvSpPr txBox="true"/>
          <p:nvPr/>
        </p:nvSpPr>
        <p:spPr>
          <a:xfrm rot="0">
            <a:off x="1145086" y="1734306"/>
            <a:ext cx="6227746" cy="547296"/>
          </a:xfrm>
          <a:prstGeom prst="rect">
            <a:avLst/>
          </a:prstGeom>
        </p:spPr>
        <p:txBody>
          <a:bodyPr anchor="t" rtlCol="false" tIns="0" lIns="0" bIns="0" rIns="0">
            <a:spAutoFit/>
          </a:bodyPr>
          <a:lstStyle/>
          <a:p>
            <a:pPr algn="ctr">
              <a:lnSpc>
                <a:spcPts val="4479"/>
              </a:lnSpc>
              <a:spcBef>
                <a:spcPct val="0"/>
              </a:spcBef>
            </a:pPr>
            <a:r>
              <a:rPr lang="en-US" b="true" sz="3199">
                <a:solidFill>
                  <a:srgbClr val="16599D"/>
                </a:solidFill>
                <a:latin typeface="Helios Bold"/>
                <a:ea typeface="Helios Bold"/>
                <a:cs typeface="Helios Bold"/>
                <a:sym typeface="Helios Bold"/>
              </a:rPr>
              <a:t>CHỨ</a:t>
            </a:r>
            <a:r>
              <a:rPr lang="en-US" b="true" sz="3199">
                <a:solidFill>
                  <a:srgbClr val="16599D"/>
                </a:solidFill>
                <a:latin typeface="Helios Bold"/>
                <a:ea typeface="Helios Bold"/>
                <a:cs typeface="Helios Bold"/>
                <a:sym typeface="Helios Bold"/>
              </a:rPr>
              <a:t>C NĂNG CỦA NGƯỜI HỌC</a:t>
            </a:r>
          </a:p>
        </p:txBody>
      </p:sp>
      <p:grpSp>
        <p:nvGrpSpPr>
          <p:cNvPr name="Group 13" id="13"/>
          <p:cNvGrpSpPr/>
          <p:nvPr/>
        </p:nvGrpSpPr>
        <p:grpSpPr>
          <a:xfrm rot="-2700000">
            <a:off x="15214221" y="8938309"/>
            <a:ext cx="5641848" cy="2550578"/>
            <a:chOff x="0" y="0"/>
            <a:chExt cx="1681125" cy="760006"/>
          </a:xfrm>
        </p:grpSpPr>
        <p:sp>
          <p:nvSpPr>
            <p:cNvPr name="Freeform 14" id="14"/>
            <p:cNvSpPr/>
            <p:nvPr/>
          </p:nvSpPr>
          <p:spPr>
            <a:xfrm flipH="false" flipV="false" rot="0">
              <a:off x="0" y="0"/>
              <a:ext cx="1681125" cy="760006"/>
            </a:xfrm>
            <a:custGeom>
              <a:avLst/>
              <a:gdLst/>
              <a:ahLst/>
              <a:cxnLst/>
              <a:rect r="r" b="b" t="t" l="l"/>
              <a:pathLst>
                <a:path h="760006" w="1681125">
                  <a:moveTo>
                    <a:pt x="0" y="0"/>
                  </a:moveTo>
                  <a:lnTo>
                    <a:pt x="1681125" y="0"/>
                  </a:lnTo>
                  <a:lnTo>
                    <a:pt x="1681125" y="760006"/>
                  </a:lnTo>
                  <a:lnTo>
                    <a:pt x="0" y="760006"/>
                  </a:lnTo>
                  <a:close/>
                </a:path>
              </a:pathLst>
            </a:custGeom>
            <a:solidFill>
              <a:srgbClr val="2978C8"/>
            </a:solidFill>
          </p:spPr>
        </p:sp>
        <p:sp>
          <p:nvSpPr>
            <p:cNvPr name="TextBox 15" id="15"/>
            <p:cNvSpPr txBox="true"/>
            <p:nvPr/>
          </p:nvSpPr>
          <p:spPr>
            <a:xfrm>
              <a:off x="0" y="-38100"/>
              <a:ext cx="1681125" cy="798106"/>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2700000">
            <a:off x="11677296" y="8558456"/>
            <a:ext cx="10211745" cy="1334557"/>
            <a:chOff x="0" y="0"/>
            <a:chExt cx="3042837" cy="397663"/>
          </a:xfrm>
        </p:grpSpPr>
        <p:sp>
          <p:nvSpPr>
            <p:cNvPr name="Freeform 17" id="17"/>
            <p:cNvSpPr/>
            <p:nvPr/>
          </p:nvSpPr>
          <p:spPr>
            <a:xfrm flipH="false" flipV="false" rot="0">
              <a:off x="0" y="0"/>
              <a:ext cx="3042837" cy="397663"/>
            </a:xfrm>
            <a:custGeom>
              <a:avLst/>
              <a:gdLst/>
              <a:ahLst/>
              <a:cxnLst/>
              <a:rect r="r" b="b" t="t" l="l"/>
              <a:pathLst>
                <a:path h="397663" w="3042837">
                  <a:moveTo>
                    <a:pt x="0" y="0"/>
                  </a:moveTo>
                  <a:lnTo>
                    <a:pt x="3042837" y="0"/>
                  </a:lnTo>
                  <a:lnTo>
                    <a:pt x="3042837" y="397663"/>
                  </a:lnTo>
                  <a:lnTo>
                    <a:pt x="0" y="397663"/>
                  </a:lnTo>
                  <a:close/>
                </a:path>
              </a:pathLst>
            </a:custGeom>
            <a:solidFill>
              <a:srgbClr val="16599D"/>
            </a:solidFill>
          </p:spPr>
        </p:sp>
        <p:sp>
          <p:nvSpPr>
            <p:cNvPr name="TextBox 18" id="18"/>
            <p:cNvSpPr txBox="true"/>
            <p:nvPr/>
          </p:nvSpPr>
          <p:spPr>
            <a:xfrm>
              <a:off x="0" y="-38100"/>
              <a:ext cx="3042837" cy="435763"/>
            </a:xfrm>
            <a:prstGeom prst="rect">
              <a:avLst/>
            </a:prstGeom>
          </p:spPr>
          <p:txBody>
            <a:bodyPr anchor="ctr" rtlCol="false" tIns="50800" lIns="50800" bIns="50800" rIns="50800"/>
            <a:lstStyle/>
            <a:p>
              <a:pPr algn="ctr">
                <a:lnSpc>
                  <a:spcPts val="2659"/>
                </a:lnSpc>
                <a:spcBef>
                  <a:spcPct val="0"/>
                </a:spcBef>
              </a:pPr>
            </a:p>
          </p:txBody>
        </p:sp>
      </p:grpSp>
      <p:sp>
        <p:nvSpPr>
          <p:cNvPr name="TextBox 19" id="19"/>
          <p:cNvSpPr txBox="true"/>
          <p:nvPr/>
        </p:nvSpPr>
        <p:spPr>
          <a:xfrm rot="0">
            <a:off x="1786844" y="2423421"/>
            <a:ext cx="13170350" cy="6188886"/>
          </a:xfrm>
          <a:prstGeom prst="rect">
            <a:avLst/>
          </a:prstGeom>
        </p:spPr>
        <p:txBody>
          <a:bodyPr anchor="t" rtlCol="false" tIns="0" lIns="0" bIns="0" rIns="0">
            <a:spAutoFit/>
          </a:bodyPr>
          <a:lstStyle/>
          <a:p>
            <a:pPr algn="just" marL="578611" indent="-289306" lvl="1">
              <a:lnSpc>
                <a:spcPts val="3751"/>
              </a:lnSpc>
              <a:buFont typeface="Arial"/>
              <a:buChar char="•"/>
            </a:pPr>
            <a:r>
              <a:rPr lang="en-US" sz="2679">
                <a:solidFill>
                  <a:srgbClr val="16599D"/>
                </a:solidFill>
                <a:latin typeface="Helios"/>
                <a:ea typeface="Helios"/>
                <a:cs typeface="Helios"/>
                <a:sym typeface="Helios"/>
              </a:rPr>
              <a:t>Người</a:t>
            </a:r>
            <a:r>
              <a:rPr lang="en-US" sz="2679">
                <a:solidFill>
                  <a:srgbClr val="16599D"/>
                </a:solidFill>
                <a:latin typeface="Helios"/>
                <a:ea typeface="Helios"/>
                <a:cs typeface="Helios"/>
                <a:sym typeface="Helios"/>
              </a:rPr>
              <a:t> học khi tham gia hệ thống sẽ được cung cấp các chức năng sau:</a:t>
            </a:r>
          </a:p>
          <a:p>
            <a:pPr algn="just" marL="1157223" indent="-385741" lvl="2">
              <a:lnSpc>
                <a:spcPts val="3751"/>
              </a:lnSpc>
              <a:buFont typeface="Arial"/>
              <a:buChar char="⚬"/>
            </a:pPr>
            <a:r>
              <a:rPr lang="en-US" sz="2679">
                <a:solidFill>
                  <a:srgbClr val="16599D"/>
                </a:solidFill>
                <a:latin typeface="Helios"/>
                <a:ea typeface="Helios"/>
                <a:cs typeface="Helios"/>
                <a:sym typeface="Helios"/>
              </a:rPr>
              <a:t>Đăng ký và đăng nhập tài khoản để truy cập hệ thống.</a:t>
            </a:r>
          </a:p>
          <a:p>
            <a:pPr algn="just" marL="1157223" indent="-385741" lvl="2">
              <a:lnSpc>
                <a:spcPts val="3751"/>
              </a:lnSpc>
              <a:buFont typeface="Arial"/>
              <a:buChar char="⚬"/>
            </a:pPr>
            <a:r>
              <a:rPr lang="en-US" sz="2679">
                <a:solidFill>
                  <a:srgbClr val="16599D"/>
                </a:solidFill>
                <a:latin typeface="Helios"/>
                <a:ea typeface="Helios"/>
                <a:cs typeface="Helios"/>
                <a:sym typeface="Helios"/>
              </a:rPr>
              <a:t>Thực hiện các bài kiểm tra Reading với nhiều dạng câu hỏi như: Multiple Choice, Matching Headings, Fill in Blank, True/False/Not Given và Short Answer.</a:t>
            </a:r>
          </a:p>
          <a:p>
            <a:pPr algn="just" marL="1157223" indent="-385741" lvl="2">
              <a:lnSpc>
                <a:spcPts val="3751"/>
              </a:lnSpc>
              <a:buFont typeface="Arial"/>
              <a:buChar char="⚬"/>
            </a:pPr>
            <a:r>
              <a:rPr lang="en-US" sz="2679">
                <a:solidFill>
                  <a:srgbClr val="16599D"/>
                </a:solidFill>
                <a:latin typeface="Helios"/>
                <a:ea typeface="Helios"/>
                <a:cs typeface="Helios"/>
                <a:sym typeface="Helios"/>
              </a:rPr>
              <a:t>Sau khi nộp bài, hệ thống tự động chấm điểm và hiển thị kết quả ngay lập tức.</a:t>
            </a:r>
          </a:p>
          <a:p>
            <a:pPr algn="just" marL="1157223" indent="-385741" lvl="2">
              <a:lnSpc>
                <a:spcPts val="3751"/>
              </a:lnSpc>
              <a:buFont typeface="Arial"/>
              <a:buChar char="⚬"/>
            </a:pPr>
            <a:r>
              <a:rPr lang="en-US" sz="2679">
                <a:solidFill>
                  <a:srgbClr val="16599D"/>
                </a:solidFill>
                <a:latin typeface="Helios"/>
                <a:ea typeface="Helios"/>
                <a:cs typeface="Helios"/>
                <a:sym typeface="Helios"/>
              </a:rPr>
              <a:t>Người học có thể xem thống kê chi tiết số câu đúng/sai, cũng như lưu lại toàn bộ lịch sử các lần làm bài để theo dõi tiến bộ theo thời gian.</a:t>
            </a:r>
          </a:p>
          <a:p>
            <a:pPr algn="just" marL="1157223" indent="-385741" lvl="2">
              <a:lnSpc>
                <a:spcPts val="3751"/>
              </a:lnSpc>
              <a:buFont typeface="Arial"/>
              <a:buChar char="⚬"/>
            </a:pPr>
            <a:r>
              <a:rPr lang="en-US" sz="2679">
                <a:solidFill>
                  <a:srgbClr val="16599D"/>
                </a:solidFill>
                <a:latin typeface="Helios"/>
                <a:ea typeface="Helios"/>
                <a:cs typeface="Helios"/>
                <a:sym typeface="Helios"/>
              </a:rPr>
              <a:t>Nhờ đó, người học có thể chủ động rèn luyện và đánh giá năng lực của bản thân một cách thuận tiện.</a:t>
            </a:r>
          </a:p>
          <a:p>
            <a:pPr algn="just" marL="578611" indent="-289306" lvl="1">
              <a:lnSpc>
                <a:spcPts val="3751"/>
              </a:lnSpc>
              <a:buFont typeface="Arial"/>
              <a:buChar char="•"/>
            </a:pPr>
            <a:r>
              <a:rPr lang="en-US" sz="2679">
                <a:solidFill>
                  <a:srgbClr val="16599D"/>
                </a:solidFill>
                <a:latin typeface="Helios"/>
                <a:ea typeface="Helios"/>
                <a:cs typeface="Helios"/>
                <a:sym typeface="Helios"/>
              </a:rPr>
              <a:t>Tuy nhiên sẽ có 2 loại người dùng đăng nhập và không đăng nhập. Người dùng đăng nhập có thể lưu được lịch sử làm bài và ngược lại người dùng không đăng nhập thì không lưu.</a:t>
            </a:r>
          </a:p>
        </p:txBody>
      </p:sp>
      <p:sp>
        <p:nvSpPr>
          <p:cNvPr name="TextBox 20" id="2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107841" y="1837901"/>
            <a:ext cx="2544433" cy="2544433"/>
          </a:xfrm>
          <a:custGeom>
            <a:avLst/>
            <a:gdLst/>
            <a:ahLst/>
            <a:cxnLst/>
            <a:rect r="r" b="b" t="t" l="l"/>
            <a:pathLst>
              <a:path h="2544433" w="2544433">
                <a:moveTo>
                  <a:pt x="0" y="0"/>
                </a:moveTo>
                <a:lnTo>
                  <a:pt x="2544433" y="0"/>
                </a:lnTo>
                <a:lnTo>
                  <a:pt x="2544433" y="2544433"/>
                </a:lnTo>
                <a:lnTo>
                  <a:pt x="0" y="25444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972794" y="3110118"/>
            <a:ext cx="2594369" cy="4588246"/>
            <a:chOff x="0" y="0"/>
            <a:chExt cx="683291" cy="1208427"/>
          </a:xfrm>
        </p:grpSpPr>
        <p:sp>
          <p:nvSpPr>
            <p:cNvPr name="Freeform 4" id="4"/>
            <p:cNvSpPr/>
            <p:nvPr/>
          </p:nvSpPr>
          <p:spPr>
            <a:xfrm flipH="false" flipV="false" rot="0">
              <a:off x="0" y="0"/>
              <a:ext cx="683291" cy="1208427"/>
            </a:xfrm>
            <a:custGeom>
              <a:avLst/>
              <a:gdLst/>
              <a:ahLst/>
              <a:cxnLst/>
              <a:rect r="r" b="b" t="t" l="l"/>
              <a:pathLst>
                <a:path h="1208427" w="683291">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5188CC"/>
            </a:solidFill>
          </p:spPr>
        </p:sp>
        <p:sp>
          <p:nvSpPr>
            <p:cNvPr name="TextBox 5" id="5"/>
            <p:cNvSpPr txBox="true"/>
            <p:nvPr/>
          </p:nvSpPr>
          <p:spPr>
            <a:xfrm>
              <a:off x="0" y="-47625"/>
              <a:ext cx="683291" cy="1256052"/>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false" rot="0">
            <a:off x="13731511" y="1434222"/>
            <a:ext cx="305535" cy="302202"/>
          </a:xfrm>
          <a:custGeom>
            <a:avLst/>
            <a:gdLst/>
            <a:ahLst/>
            <a:cxnLst/>
            <a:rect r="r" b="b" t="t" l="l"/>
            <a:pathLst>
              <a:path h="302202" w="305535">
                <a:moveTo>
                  <a:pt x="0" y="0"/>
                </a:moveTo>
                <a:lnTo>
                  <a:pt x="305535" y="0"/>
                </a:lnTo>
                <a:lnTo>
                  <a:pt x="305535" y="302203"/>
                </a:lnTo>
                <a:lnTo>
                  <a:pt x="0" y="3022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28700" y="-252231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1958605" y="3307946"/>
            <a:ext cx="1025128" cy="1025128"/>
          </a:xfrm>
          <a:custGeom>
            <a:avLst/>
            <a:gdLst/>
            <a:ahLst/>
            <a:cxnLst/>
            <a:rect r="r" b="b" t="t" l="l"/>
            <a:pathLst>
              <a:path h="1025128" w="1025128">
                <a:moveTo>
                  <a:pt x="0" y="0"/>
                </a:moveTo>
                <a:lnTo>
                  <a:pt x="1025127" y="0"/>
                </a:lnTo>
                <a:lnTo>
                  <a:pt x="1025127" y="1025127"/>
                </a:lnTo>
                <a:lnTo>
                  <a:pt x="0" y="10251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7843805" y="824861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470495" y="9636040"/>
            <a:ext cx="1483489" cy="458533"/>
          </a:xfrm>
          <a:custGeom>
            <a:avLst/>
            <a:gdLst/>
            <a:ahLst/>
            <a:cxnLst/>
            <a:rect r="r" b="b" t="t" l="l"/>
            <a:pathLst>
              <a:path h="458533" w="1483489">
                <a:moveTo>
                  <a:pt x="0" y="0"/>
                </a:moveTo>
                <a:lnTo>
                  <a:pt x="1483489" y="0"/>
                </a:lnTo>
                <a:lnTo>
                  <a:pt x="1483489" y="458533"/>
                </a:lnTo>
                <a:lnTo>
                  <a:pt x="0" y="45853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3939368" y="679529"/>
            <a:ext cx="11627360" cy="1367071"/>
          </a:xfrm>
          <a:prstGeom prst="rect">
            <a:avLst/>
          </a:prstGeom>
        </p:spPr>
        <p:txBody>
          <a:bodyPr anchor="t" rtlCol="false" tIns="0" lIns="0" bIns="0" rIns="0">
            <a:spAutoFit/>
          </a:bodyPr>
          <a:lstStyle/>
          <a:p>
            <a:pPr algn="ctr">
              <a:lnSpc>
                <a:spcPts val="5507"/>
              </a:lnSpc>
            </a:pPr>
            <a:r>
              <a:rPr lang="en-US" sz="3934" b="true">
                <a:solidFill>
                  <a:srgbClr val="16599D"/>
                </a:solidFill>
                <a:latin typeface="Open Sans Bold"/>
                <a:ea typeface="Open Sans Bold"/>
                <a:cs typeface="Open Sans Bold"/>
                <a:sym typeface="Open Sans Bold"/>
              </a:rPr>
              <a:t>CHƯƠNG 5: KẾT LUẬN VÀ HƯỚNG PHÁT TRIỂN</a:t>
            </a:r>
          </a:p>
          <a:p>
            <a:pPr algn="ctr">
              <a:lnSpc>
                <a:spcPts val="5507"/>
              </a:lnSpc>
              <a:spcBef>
                <a:spcPct val="0"/>
              </a:spcBef>
            </a:pPr>
          </a:p>
        </p:txBody>
      </p:sp>
      <p:sp>
        <p:nvSpPr>
          <p:cNvPr name="TextBox 12" id="12"/>
          <p:cNvSpPr txBox="true"/>
          <p:nvPr/>
        </p:nvSpPr>
        <p:spPr>
          <a:xfrm rot="0">
            <a:off x="1145086" y="1734306"/>
            <a:ext cx="4655792" cy="547296"/>
          </a:xfrm>
          <a:prstGeom prst="rect">
            <a:avLst/>
          </a:prstGeom>
        </p:spPr>
        <p:txBody>
          <a:bodyPr anchor="t" rtlCol="false" tIns="0" lIns="0" bIns="0" rIns="0">
            <a:spAutoFit/>
          </a:bodyPr>
          <a:lstStyle/>
          <a:p>
            <a:pPr algn="ctr">
              <a:lnSpc>
                <a:spcPts val="4479"/>
              </a:lnSpc>
              <a:spcBef>
                <a:spcPct val="0"/>
              </a:spcBef>
            </a:pPr>
            <a:r>
              <a:rPr lang="en-US" b="true" sz="3199">
                <a:solidFill>
                  <a:srgbClr val="16599D"/>
                </a:solidFill>
                <a:latin typeface="Helios Bold"/>
                <a:ea typeface="Helios Bold"/>
                <a:cs typeface="Helios Bold"/>
                <a:sym typeface="Helios Bold"/>
              </a:rPr>
              <a:t>KẾT</a:t>
            </a:r>
            <a:r>
              <a:rPr lang="en-US" b="true" sz="3199">
                <a:solidFill>
                  <a:srgbClr val="16599D"/>
                </a:solidFill>
                <a:latin typeface="Helios Bold"/>
                <a:ea typeface="Helios Bold"/>
                <a:cs typeface="Helios Bold"/>
                <a:sym typeface="Helios Bold"/>
              </a:rPr>
              <a:t> QUẢ ĐẠT ĐƯỢC</a:t>
            </a:r>
          </a:p>
        </p:txBody>
      </p:sp>
      <p:grpSp>
        <p:nvGrpSpPr>
          <p:cNvPr name="Group 13" id="13"/>
          <p:cNvGrpSpPr/>
          <p:nvPr/>
        </p:nvGrpSpPr>
        <p:grpSpPr>
          <a:xfrm rot="-2700000">
            <a:off x="15214221" y="8938309"/>
            <a:ext cx="5641848" cy="2550578"/>
            <a:chOff x="0" y="0"/>
            <a:chExt cx="1681125" cy="760006"/>
          </a:xfrm>
        </p:grpSpPr>
        <p:sp>
          <p:nvSpPr>
            <p:cNvPr name="Freeform 14" id="14"/>
            <p:cNvSpPr/>
            <p:nvPr/>
          </p:nvSpPr>
          <p:spPr>
            <a:xfrm flipH="false" flipV="false" rot="0">
              <a:off x="0" y="0"/>
              <a:ext cx="1681125" cy="760006"/>
            </a:xfrm>
            <a:custGeom>
              <a:avLst/>
              <a:gdLst/>
              <a:ahLst/>
              <a:cxnLst/>
              <a:rect r="r" b="b" t="t" l="l"/>
              <a:pathLst>
                <a:path h="760006" w="1681125">
                  <a:moveTo>
                    <a:pt x="0" y="0"/>
                  </a:moveTo>
                  <a:lnTo>
                    <a:pt x="1681125" y="0"/>
                  </a:lnTo>
                  <a:lnTo>
                    <a:pt x="1681125" y="760006"/>
                  </a:lnTo>
                  <a:lnTo>
                    <a:pt x="0" y="760006"/>
                  </a:lnTo>
                  <a:close/>
                </a:path>
              </a:pathLst>
            </a:custGeom>
            <a:solidFill>
              <a:srgbClr val="2978C8"/>
            </a:solidFill>
          </p:spPr>
        </p:sp>
        <p:sp>
          <p:nvSpPr>
            <p:cNvPr name="TextBox 15" id="15"/>
            <p:cNvSpPr txBox="true"/>
            <p:nvPr/>
          </p:nvSpPr>
          <p:spPr>
            <a:xfrm>
              <a:off x="0" y="-38100"/>
              <a:ext cx="1681125" cy="798106"/>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2700000">
            <a:off x="11677296" y="8558456"/>
            <a:ext cx="10211745" cy="1334557"/>
            <a:chOff x="0" y="0"/>
            <a:chExt cx="3042837" cy="397663"/>
          </a:xfrm>
        </p:grpSpPr>
        <p:sp>
          <p:nvSpPr>
            <p:cNvPr name="Freeform 17" id="17"/>
            <p:cNvSpPr/>
            <p:nvPr/>
          </p:nvSpPr>
          <p:spPr>
            <a:xfrm flipH="false" flipV="false" rot="0">
              <a:off x="0" y="0"/>
              <a:ext cx="3042837" cy="397663"/>
            </a:xfrm>
            <a:custGeom>
              <a:avLst/>
              <a:gdLst/>
              <a:ahLst/>
              <a:cxnLst/>
              <a:rect r="r" b="b" t="t" l="l"/>
              <a:pathLst>
                <a:path h="397663" w="3042837">
                  <a:moveTo>
                    <a:pt x="0" y="0"/>
                  </a:moveTo>
                  <a:lnTo>
                    <a:pt x="3042837" y="0"/>
                  </a:lnTo>
                  <a:lnTo>
                    <a:pt x="3042837" y="397663"/>
                  </a:lnTo>
                  <a:lnTo>
                    <a:pt x="0" y="397663"/>
                  </a:lnTo>
                  <a:close/>
                </a:path>
              </a:pathLst>
            </a:custGeom>
            <a:solidFill>
              <a:srgbClr val="16599D"/>
            </a:solidFill>
          </p:spPr>
        </p:sp>
        <p:sp>
          <p:nvSpPr>
            <p:cNvPr name="TextBox 18" id="18"/>
            <p:cNvSpPr txBox="true"/>
            <p:nvPr/>
          </p:nvSpPr>
          <p:spPr>
            <a:xfrm>
              <a:off x="0" y="-38100"/>
              <a:ext cx="3042837" cy="435763"/>
            </a:xfrm>
            <a:prstGeom prst="rect">
              <a:avLst/>
            </a:prstGeom>
          </p:spPr>
          <p:txBody>
            <a:bodyPr anchor="ctr" rtlCol="false" tIns="50800" lIns="50800" bIns="50800" rIns="50800"/>
            <a:lstStyle/>
            <a:p>
              <a:pPr algn="ctr">
                <a:lnSpc>
                  <a:spcPts val="2659"/>
                </a:lnSpc>
                <a:spcBef>
                  <a:spcPct val="0"/>
                </a:spcBef>
              </a:pPr>
            </a:p>
          </p:txBody>
        </p:sp>
      </p:grpSp>
      <p:sp>
        <p:nvSpPr>
          <p:cNvPr name="TextBox 19" id="19"/>
          <p:cNvSpPr txBox="true"/>
          <p:nvPr/>
        </p:nvSpPr>
        <p:spPr>
          <a:xfrm rot="0">
            <a:off x="1786844" y="2423421"/>
            <a:ext cx="13170350" cy="2855657"/>
          </a:xfrm>
          <a:prstGeom prst="rect">
            <a:avLst/>
          </a:prstGeom>
        </p:spPr>
        <p:txBody>
          <a:bodyPr anchor="t" rtlCol="false" tIns="0" lIns="0" bIns="0" rIns="0">
            <a:spAutoFit/>
          </a:bodyPr>
          <a:lstStyle/>
          <a:p>
            <a:pPr algn="just" marL="578611" indent="-289306" lvl="1">
              <a:lnSpc>
                <a:spcPts val="3751"/>
              </a:lnSpc>
              <a:buFont typeface="Arial"/>
              <a:buChar char="•"/>
            </a:pPr>
            <a:r>
              <a:rPr lang="en-US" sz="2679">
                <a:solidFill>
                  <a:srgbClr val="16599D"/>
                </a:solidFill>
                <a:latin typeface="Helios"/>
                <a:ea typeface="Helios"/>
                <a:cs typeface="Helios"/>
                <a:sym typeface="Helios"/>
              </a:rPr>
              <a:t>Hệ thống luyện</a:t>
            </a:r>
            <a:r>
              <a:rPr lang="en-US" sz="2679">
                <a:solidFill>
                  <a:srgbClr val="16599D"/>
                </a:solidFill>
                <a:latin typeface="Helios"/>
                <a:ea typeface="Helios"/>
                <a:cs typeface="Helios"/>
                <a:sym typeface="Helios"/>
              </a:rPr>
              <a:t> thi Reading trực tuyến đã được xây dựng hoàn chỉnh ở mức cơ bản.</a:t>
            </a:r>
          </a:p>
          <a:p>
            <a:pPr algn="just" marL="578611" indent="-289306" lvl="1">
              <a:lnSpc>
                <a:spcPts val="3751"/>
              </a:lnSpc>
              <a:buFont typeface="Arial"/>
              <a:buChar char="•"/>
            </a:pPr>
            <a:r>
              <a:rPr lang="en-US" sz="2679">
                <a:solidFill>
                  <a:srgbClr val="16599D"/>
                </a:solidFill>
                <a:latin typeface="Helios"/>
                <a:ea typeface="Helios"/>
                <a:cs typeface="Helios"/>
                <a:sym typeface="Helios"/>
              </a:rPr>
              <a:t> Người học có thể đăng nhập, làm bài, nhận kết quả và theo dõi lịch sử.</a:t>
            </a:r>
          </a:p>
          <a:p>
            <a:pPr algn="just" marL="578611" indent="-289306" lvl="1">
              <a:lnSpc>
                <a:spcPts val="3751"/>
              </a:lnSpc>
              <a:buFont typeface="Arial"/>
              <a:buChar char="•"/>
            </a:pPr>
            <a:r>
              <a:rPr lang="en-US" sz="2679">
                <a:solidFill>
                  <a:srgbClr val="16599D"/>
                </a:solidFill>
                <a:latin typeface="Helios"/>
                <a:ea typeface="Helios"/>
                <a:cs typeface="Helios"/>
                <a:sym typeface="Helios"/>
              </a:rPr>
              <a:t>Quản trị viên có thể quản lý toàn bộ dữ liệu của hệ thống.</a:t>
            </a:r>
          </a:p>
          <a:p>
            <a:pPr algn="just" marL="578611" indent="-289306" lvl="1">
              <a:lnSpc>
                <a:spcPts val="3751"/>
              </a:lnSpc>
              <a:buFont typeface="Arial"/>
              <a:buChar char="•"/>
            </a:pPr>
            <a:r>
              <a:rPr lang="en-US" sz="2679">
                <a:solidFill>
                  <a:srgbClr val="16599D"/>
                </a:solidFill>
                <a:latin typeface="Helios"/>
                <a:ea typeface="Helios"/>
                <a:cs typeface="Helios"/>
                <a:sym typeface="Helios"/>
              </a:rPr>
              <a:t>Hệ thống vận hành ổn định trong quá trình thử nghiệm</a:t>
            </a:r>
            <a:r>
              <a:rPr lang="en-US" sz="2679">
                <a:solidFill>
                  <a:srgbClr val="16599D"/>
                </a:solidFill>
                <a:latin typeface="Helios"/>
                <a:ea typeface="Helios"/>
                <a:cs typeface="Helios"/>
                <a:sym typeface="Helios"/>
              </a:rPr>
              <a:t> và đáp ứng mục tiêu nghiên cứu đề ra.</a:t>
            </a:r>
          </a:p>
        </p:txBody>
      </p:sp>
      <p:sp>
        <p:nvSpPr>
          <p:cNvPr name="TextBox 20" id="2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107841" y="1837901"/>
            <a:ext cx="2544433" cy="2544433"/>
          </a:xfrm>
          <a:custGeom>
            <a:avLst/>
            <a:gdLst/>
            <a:ahLst/>
            <a:cxnLst/>
            <a:rect r="r" b="b" t="t" l="l"/>
            <a:pathLst>
              <a:path h="2544433" w="2544433">
                <a:moveTo>
                  <a:pt x="0" y="0"/>
                </a:moveTo>
                <a:lnTo>
                  <a:pt x="2544433" y="0"/>
                </a:lnTo>
                <a:lnTo>
                  <a:pt x="2544433" y="2544433"/>
                </a:lnTo>
                <a:lnTo>
                  <a:pt x="0" y="25444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972794" y="3110118"/>
            <a:ext cx="2594369" cy="4588246"/>
            <a:chOff x="0" y="0"/>
            <a:chExt cx="683291" cy="1208427"/>
          </a:xfrm>
        </p:grpSpPr>
        <p:sp>
          <p:nvSpPr>
            <p:cNvPr name="Freeform 4" id="4"/>
            <p:cNvSpPr/>
            <p:nvPr/>
          </p:nvSpPr>
          <p:spPr>
            <a:xfrm flipH="false" flipV="false" rot="0">
              <a:off x="0" y="0"/>
              <a:ext cx="683291" cy="1208427"/>
            </a:xfrm>
            <a:custGeom>
              <a:avLst/>
              <a:gdLst/>
              <a:ahLst/>
              <a:cxnLst/>
              <a:rect r="r" b="b" t="t" l="l"/>
              <a:pathLst>
                <a:path h="1208427" w="683291">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5188CC"/>
            </a:solidFill>
          </p:spPr>
        </p:sp>
        <p:sp>
          <p:nvSpPr>
            <p:cNvPr name="TextBox 5" id="5"/>
            <p:cNvSpPr txBox="true"/>
            <p:nvPr/>
          </p:nvSpPr>
          <p:spPr>
            <a:xfrm>
              <a:off x="0" y="-47625"/>
              <a:ext cx="683291" cy="1256052"/>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false" rot="0">
            <a:off x="13731511" y="1434222"/>
            <a:ext cx="305535" cy="302202"/>
          </a:xfrm>
          <a:custGeom>
            <a:avLst/>
            <a:gdLst/>
            <a:ahLst/>
            <a:cxnLst/>
            <a:rect r="r" b="b" t="t" l="l"/>
            <a:pathLst>
              <a:path h="302202" w="305535">
                <a:moveTo>
                  <a:pt x="0" y="0"/>
                </a:moveTo>
                <a:lnTo>
                  <a:pt x="305535" y="0"/>
                </a:lnTo>
                <a:lnTo>
                  <a:pt x="305535" y="302203"/>
                </a:lnTo>
                <a:lnTo>
                  <a:pt x="0" y="3022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28700" y="-252231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1958605" y="3307946"/>
            <a:ext cx="1025128" cy="1025128"/>
          </a:xfrm>
          <a:custGeom>
            <a:avLst/>
            <a:gdLst/>
            <a:ahLst/>
            <a:cxnLst/>
            <a:rect r="r" b="b" t="t" l="l"/>
            <a:pathLst>
              <a:path h="1025128" w="1025128">
                <a:moveTo>
                  <a:pt x="0" y="0"/>
                </a:moveTo>
                <a:lnTo>
                  <a:pt x="1025127" y="0"/>
                </a:lnTo>
                <a:lnTo>
                  <a:pt x="1025127" y="1025127"/>
                </a:lnTo>
                <a:lnTo>
                  <a:pt x="0" y="10251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7843805" y="824861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470495" y="9636040"/>
            <a:ext cx="1483489" cy="458533"/>
          </a:xfrm>
          <a:custGeom>
            <a:avLst/>
            <a:gdLst/>
            <a:ahLst/>
            <a:cxnLst/>
            <a:rect r="r" b="b" t="t" l="l"/>
            <a:pathLst>
              <a:path h="458533" w="1483489">
                <a:moveTo>
                  <a:pt x="0" y="0"/>
                </a:moveTo>
                <a:lnTo>
                  <a:pt x="1483489" y="0"/>
                </a:lnTo>
                <a:lnTo>
                  <a:pt x="1483489" y="458533"/>
                </a:lnTo>
                <a:lnTo>
                  <a:pt x="0" y="45853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3939368" y="679529"/>
            <a:ext cx="11627360" cy="1367071"/>
          </a:xfrm>
          <a:prstGeom prst="rect">
            <a:avLst/>
          </a:prstGeom>
        </p:spPr>
        <p:txBody>
          <a:bodyPr anchor="t" rtlCol="false" tIns="0" lIns="0" bIns="0" rIns="0">
            <a:spAutoFit/>
          </a:bodyPr>
          <a:lstStyle/>
          <a:p>
            <a:pPr algn="ctr">
              <a:lnSpc>
                <a:spcPts val="5507"/>
              </a:lnSpc>
            </a:pPr>
            <a:r>
              <a:rPr lang="en-US" sz="3934" b="true">
                <a:solidFill>
                  <a:srgbClr val="16599D"/>
                </a:solidFill>
                <a:latin typeface="Open Sans Bold"/>
                <a:ea typeface="Open Sans Bold"/>
                <a:cs typeface="Open Sans Bold"/>
                <a:sym typeface="Open Sans Bold"/>
              </a:rPr>
              <a:t>CHƯƠNG 5: KẾT LUẬN VÀ HƯỚNG PHÁT TRIỂN</a:t>
            </a:r>
          </a:p>
          <a:p>
            <a:pPr algn="ctr">
              <a:lnSpc>
                <a:spcPts val="5507"/>
              </a:lnSpc>
              <a:spcBef>
                <a:spcPct val="0"/>
              </a:spcBef>
            </a:pPr>
          </a:p>
        </p:txBody>
      </p:sp>
      <p:sp>
        <p:nvSpPr>
          <p:cNvPr name="TextBox 12" id="12"/>
          <p:cNvSpPr txBox="true"/>
          <p:nvPr/>
        </p:nvSpPr>
        <p:spPr>
          <a:xfrm rot="0">
            <a:off x="1145086" y="1734306"/>
            <a:ext cx="6869360" cy="547296"/>
          </a:xfrm>
          <a:prstGeom prst="rect">
            <a:avLst/>
          </a:prstGeom>
        </p:spPr>
        <p:txBody>
          <a:bodyPr anchor="t" rtlCol="false" tIns="0" lIns="0" bIns="0" rIns="0">
            <a:spAutoFit/>
          </a:bodyPr>
          <a:lstStyle/>
          <a:p>
            <a:pPr algn="ctr">
              <a:lnSpc>
                <a:spcPts val="4479"/>
              </a:lnSpc>
              <a:spcBef>
                <a:spcPct val="0"/>
              </a:spcBef>
            </a:pPr>
            <a:r>
              <a:rPr lang="en-US" b="true" sz="3199">
                <a:solidFill>
                  <a:srgbClr val="16599D"/>
                </a:solidFill>
                <a:latin typeface="Helios Bold"/>
                <a:ea typeface="Helios Bold"/>
                <a:cs typeface="Helios Bold"/>
                <a:sym typeface="Helios Bold"/>
              </a:rPr>
              <a:t>HẠN CHẾ VÀ</a:t>
            </a:r>
            <a:r>
              <a:rPr lang="en-US" b="true" sz="3199">
                <a:solidFill>
                  <a:srgbClr val="16599D"/>
                </a:solidFill>
                <a:latin typeface="Helios Bold"/>
                <a:ea typeface="Helios Bold"/>
                <a:cs typeface="Helios Bold"/>
                <a:sym typeface="Helios Bold"/>
              </a:rPr>
              <a:t> HƯỚNG PHÁT TRIỂN</a:t>
            </a:r>
          </a:p>
        </p:txBody>
      </p:sp>
      <p:grpSp>
        <p:nvGrpSpPr>
          <p:cNvPr name="Group 13" id="13"/>
          <p:cNvGrpSpPr/>
          <p:nvPr/>
        </p:nvGrpSpPr>
        <p:grpSpPr>
          <a:xfrm rot="-2700000">
            <a:off x="15214221" y="8938309"/>
            <a:ext cx="5641848" cy="2550578"/>
            <a:chOff x="0" y="0"/>
            <a:chExt cx="1681125" cy="760006"/>
          </a:xfrm>
        </p:grpSpPr>
        <p:sp>
          <p:nvSpPr>
            <p:cNvPr name="Freeform 14" id="14"/>
            <p:cNvSpPr/>
            <p:nvPr/>
          </p:nvSpPr>
          <p:spPr>
            <a:xfrm flipH="false" flipV="false" rot="0">
              <a:off x="0" y="0"/>
              <a:ext cx="1681125" cy="760006"/>
            </a:xfrm>
            <a:custGeom>
              <a:avLst/>
              <a:gdLst/>
              <a:ahLst/>
              <a:cxnLst/>
              <a:rect r="r" b="b" t="t" l="l"/>
              <a:pathLst>
                <a:path h="760006" w="1681125">
                  <a:moveTo>
                    <a:pt x="0" y="0"/>
                  </a:moveTo>
                  <a:lnTo>
                    <a:pt x="1681125" y="0"/>
                  </a:lnTo>
                  <a:lnTo>
                    <a:pt x="1681125" y="760006"/>
                  </a:lnTo>
                  <a:lnTo>
                    <a:pt x="0" y="760006"/>
                  </a:lnTo>
                  <a:close/>
                </a:path>
              </a:pathLst>
            </a:custGeom>
            <a:solidFill>
              <a:srgbClr val="2978C8"/>
            </a:solidFill>
          </p:spPr>
        </p:sp>
        <p:sp>
          <p:nvSpPr>
            <p:cNvPr name="TextBox 15" id="15"/>
            <p:cNvSpPr txBox="true"/>
            <p:nvPr/>
          </p:nvSpPr>
          <p:spPr>
            <a:xfrm>
              <a:off x="0" y="-38100"/>
              <a:ext cx="1681125" cy="798106"/>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2700000">
            <a:off x="11677296" y="8558456"/>
            <a:ext cx="10211745" cy="1334557"/>
            <a:chOff x="0" y="0"/>
            <a:chExt cx="3042837" cy="397663"/>
          </a:xfrm>
        </p:grpSpPr>
        <p:sp>
          <p:nvSpPr>
            <p:cNvPr name="Freeform 17" id="17"/>
            <p:cNvSpPr/>
            <p:nvPr/>
          </p:nvSpPr>
          <p:spPr>
            <a:xfrm flipH="false" flipV="false" rot="0">
              <a:off x="0" y="0"/>
              <a:ext cx="3042837" cy="397663"/>
            </a:xfrm>
            <a:custGeom>
              <a:avLst/>
              <a:gdLst/>
              <a:ahLst/>
              <a:cxnLst/>
              <a:rect r="r" b="b" t="t" l="l"/>
              <a:pathLst>
                <a:path h="397663" w="3042837">
                  <a:moveTo>
                    <a:pt x="0" y="0"/>
                  </a:moveTo>
                  <a:lnTo>
                    <a:pt x="3042837" y="0"/>
                  </a:lnTo>
                  <a:lnTo>
                    <a:pt x="3042837" y="397663"/>
                  </a:lnTo>
                  <a:lnTo>
                    <a:pt x="0" y="397663"/>
                  </a:lnTo>
                  <a:close/>
                </a:path>
              </a:pathLst>
            </a:custGeom>
            <a:solidFill>
              <a:srgbClr val="16599D"/>
            </a:solidFill>
          </p:spPr>
        </p:sp>
        <p:sp>
          <p:nvSpPr>
            <p:cNvPr name="TextBox 18" id="18"/>
            <p:cNvSpPr txBox="true"/>
            <p:nvPr/>
          </p:nvSpPr>
          <p:spPr>
            <a:xfrm>
              <a:off x="0" y="-38100"/>
              <a:ext cx="3042837" cy="435763"/>
            </a:xfrm>
            <a:prstGeom prst="rect">
              <a:avLst/>
            </a:prstGeom>
          </p:spPr>
          <p:txBody>
            <a:bodyPr anchor="ctr" rtlCol="false" tIns="50800" lIns="50800" bIns="50800" rIns="50800"/>
            <a:lstStyle/>
            <a:p>
              <a:pPr algn="ctr">
                <a:lnSpc>
                  <a:spcPts val="2659"/>
                </a:lnSpc>
                <a:spcBef>
                  <a:spcPct val="0"/>
                </a:spcBef>
              </a:pPr>
            </a:p>
          </p:txBody>
        </p:sp>
      </p:grpSp>
      <p:sp>
        <p:nvSpPr>
          <p:cNvPr name="TextBox 19" id="19"/>
          <p:cNvSpPr txBox="true"/>
          <p:nvPr/>
        </p:nvSpPr>
        <p:spPr>
          <a:xfrm rot="0">
            <a:off x="1786844" y="2423421"/>
            <a:ext cx="13170350" cy="4760359"/>
          </a:xfrm>
          <a:prstGeom prst="rect">
            <a:avLst/>
          </a:prstGeom>
        </p:spPr>
        <p:txBody>
          <a:bodyPr anchor="t" rtlCol="false" tIns="0" lIns="0" bIns="0" rIns="0">
            <a:spAutoFit/>
          </a:bodyPr>
          <a:lstStyle/>
          <a:p>
            <a:pPr algn="just" marL="578611" indent="-289306" lvl="1">
              <a:lnSpc>
                <a:spcPts val="3751"/>
              </a:lnSpc>
              <a:buFont typeface="Arial"/>
              <a:buChar char="•"/>
            </a:pPr>
            <a:r>
              <a:rPr lang="en-US" sz="2679">
                <a:solidFill>
                  <a:srgbClr val="16599D"/>
                </a:solidFill>
                <a:latin typeface="Helios"/>
                <a:ea typeface="Helios"/>
                <a:cs typeface="Helios"/>
                <a:sym typeface="Helios"/>
              </a:rPr>
              <a:t>Hạn</a:t>
            </a:r>
            <a:r>
              <a:rPr lang="en-US" sz="2679">
                <a:solidFill>
                  <a:srgbClr val="16599D"/>
                </a:solidFill>
                <a:latin typeface="Helios"/>
                <a:ea typeface="Helios"/>
                <a:cs typeface="Helios"/>
                <a:sym typeface="Helios"/>
              </a:rPr>
              <a:t> chế:</a:t>
            </a:r>
          </a:p>
          <a:p>
            <a:pPr algn="just" marL="1157223" indent="-385741" lvl="2">
              <a:lnSpc>
                <a:spcPts val="3751"/>
              </a:lnSpc>
              <a:buFont typeface="Arial"/>
              <a:buChar char="⚬"/>
            </a:pPr>
            <a:r>
              <a:rPr lang="en-US" sz="2679">
                <a:solidFill>
                  <a:srgbClr val="16599D"/>
                </a:solidFill>
                <a:latin typeface="Helios"/>
                <a:ea typeface="Helios"/>
                <a:cs typeface="Helios"/>
                <a:sym typeface="Helios"/>
              </a:rPr>
              <a:t>Giao diện chưa tối ưu cho điện thoại di động.</a:t>
            </a:r>
          </a:p>
          <a:p>
            <a:pPr algn="just" marL="1157223" indent="-385741" lvl="2">
              <a:lnSpc>
                <a:spcPts val="3751"/>
              </a:lnSpc>
              <a:buFont typeface="Arial"/>
              <a:buChar char="⚬"/>
            </a:pPr>
            <a:r>
              <a:rPr lang="en-US" sz="2679">
                <a:solidFill>
                  <a:srgbClr val="16599D"/>
                </a:solidFill>
                <a:latin typeface="Helios"/>
                <a:ea typeface="Helios"/>
                <a:cs typeface="Helios"/>
                <a:sym typeface="Helios"/>
              </a:rPr>
              <a:t>Hệ thống chỉ ở mức thử nghiệm, chưa triển khai rộng rãi.</a:t>
            </a:r>
          </a:p>
          <a:p>
            <a:pPr algn="just" marL="1157223" indent="-385741" lvl="2">
              <a:lnSpc>
                <a:spcPts val="3751"/>
              </a:lnSpc>
              <a:buFont typeface="Arial"/>
              <a:buChar char="⚬"/>
            </a:pPr>
            <a:r>
              <a:rPr lang="en-US" sz="2679">
                <a:solidFill>
                  <a:srgbClr val="16599D"/>
                </a:solidFill>
                <a:latin typeface="Helios"/>
                <a:ea typeface="Helios"/>
                <a:cs typeface="Helios"/>
                <a:sym typeface="Helios"/>
              </a:rPr>
              <a:t>Chưa tích hợp trí tuệ nhân tạo để phân tích kết quả học tập.</a:t>
            </a:r>
          </a:p>
          <a:p>
            <a:pPr algn="just" marL="578611" indent="-289306" lvl="1">
              <a:lnSpc>
                <a:spcPts val="3751"/>
              </a:lnSpc>
              <a:buFont typeface="Arial"/>
              <a:buChar char="•"/>
            </a:pPr>
            <a:r>
              <a:rPr lang="en-US" sz="2679">
                <a:solidFill>
                  <a:srgbClr val="16599D"/>
                </a:solidFill>
                <a:latin typeface="Helios"/>
                <a:ea typeface="Helios"/>
                <a:cs typeface="Helios"/>
                <a:sym typeface="Helios"/>
              </a:rPr>
              <a:t>Hướng phát triển:</a:t>
            </a:r>
          </a:p>
          <a:p>
            <a:pPr algn="just" marL="1157223" indent="-385741" lvl="2">
              <a:lnSpc>
                <a:spcPts val="3751"/>
              </a:lnSpc>
              <a:buFont typeface="Arial"/>
              <a:buChar char="⚬"/>
            </a:pPr>
            <a:r>
              <a:rPr lang="en-US" sz="2679">
                <a:solidFill>
                  <a:srgbClr val="16599D"/>
                </a:solidFill>
                <a:latin typeface="Helios"/>
                <a:ea typeface="Helios"/>
                <a:cs typeface="Helios"/>
                <a:sym typeface="Helios"/>
              </a:rPr>
              <a:t>Hoàn thiện giao diện đa nền tảng (desktop và mobile).</a:t>
            </a:r>
          </a:p>
          <a:p>
            <a:pPr algn="just" marL="1157223" indent="-385741" lvl="2">
              <a:lnSpc>
                <a:spcPts val="3751"/>
              </a:lnSpc>
              <a:buFont typeface="Arial"/>
              <a:buChar char="⚬"/>
            </a:pPr>
            <a:r>
              <a:rPr lang="en-US" sz="2679">
                <a:solidFill>
                  <a:srgbClr val="16599D"/>
                </a:solidFill>
                <a:latin typeface="Helios"/>
                <a:ea typeface="Helios"/>
                <a:cs typeface="Helios"/>
                <a:sym typeface="Helios"/>
              </a:rPr>
              <a:t>Bổ sung luyện tập các kỹ năng khác như Listening, Writing.</a:t>
            </a:r>
          </a:p>
          <a:p>
            <a:pPr algn="just" marL="1157223" indent="-385741" lvl="2">
              <a:lnSpc>
                <a:spcPts val="3751"/>
              </a:lnSpc>
              <a:buFont typeface="Arial"/>
              <a:buChar char="⚬"/>
            </a:pPr>
            <a:r>
              <a:rPr lang="en-US" sz="2679">
                <a:solidFill>
                  <a:srgbClr val="16599D"/>
                </a:solidFill>
                <a:latin typeface="Helios"/>
                <a:ea typeface="Helios"/>
                <a:cs typeface="Helios"/>
                <a:sym typeface="Helios"/>
              </a:rPr>
              <a:t>Ứng dụng AI để gợi ý lộ trình học tập cho từng</a:t>
            </a:r>
            <a:r>
              <a:rPr lang="en-US" sz="2679">
                <a:solidFill>
                  <a:srgbClr val="16599D"/>
                </a:solidFill>
                <a:latin typeface="Helios"/>
                <a:ea typeface="Helios"/>
                <a:cs typeface="Helios"/>
                <a:sym typeface="Helios"/>
              </a:rPr>
              <a:t> người học.</a:t>
            </a:r>
          </a:p>
          <a:p>
            <a:pPr algn="just" marL="1157223" indent="-385741" lvl="2">
              <a:lnSpc>
                <a:spcPts val="3751"/>
              </a:lnSpc>
              <a:buFont typeface="Arial"/>
              <a:buChar char="⚬"/>
            </a:pPr>
            <a:r>
              <a:rPr lang="en-US" sz="2679">
                <a:solidFill>
                  <a:srgbClr val="16599D"/>
                </a:solidFill>
                <a:latin typeface="Helios"/>
                <a:ea typeface="Helios"/>
                <a:cs typeface="Helios"/>
                <a:sym typeface="Helios"/>
              </a:rPr>
              <a:t>Đưa hệ thống lên cloud để phục vụ số lượng lớn người dùng.</a:t>
            </a:r>
          </a:p>
          <a:p>
            <a:pPr algn="just">
              <a:lnSpc>
                <a:spcPts val="3751"/>
              </a:lnSpc>
            </a:pPr>
          </a:p>
        </p:txBody>
      </p:sp>
      <p:sp>
        <p:nvSpPr>
          <p:cNvPr name="TextBox 20" id="2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107841" y="1837901"/>
            <a:ext cx="2544433" cy="2544433"/>
          </a:xfrm>
          <a:custGeom>
            <a:avLst/>
            <a:gdLst/>
            <a:ahLst/>
            <a:cxnLst/>
            <a:rect r="r" b="b" t="t" l="l"/>
            <a:pathLst>
              <a:path h="2544433" w="2544433">
                <a:moveTo>
                  <a:pt x="0" y="0"/>
                </a:moveTo>
                <a:lnTo>
                  <a:pt x="2544433" y="0"/>
                </a:lnTo>
                <a:lnTo>
                  <a:pt x="2544433" y="2544433"/>
                </a:lnTo>
                <a:lnTo>
                  <a:pt x="0" y="25444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972794" y="3110118"/>
            <a:ext cx="2594369" cy="4588246"/>
            <a:chOff x="0" y="0"/>
            <a:chExt cx="683291" cy="1208427"/>
          </a:xfrm>
        </p:grpSpPr>
        <p:sp>
          <p:nvSpPr>
            <p:cNvPr name="Freeform 4" id="4"/>
            <p:cNvSpPr/>
            <p:nvPr/>
          </p:nvSpPr>
          <p:spPr>
            <a:xfrm flipH="false" flipV="false" rot="0">
              <a:off x="0" y="0"/>
              <a:ext cx="683291" cy="1208427"/>
            </a:xfrm>
            <a:custGeom>
              <a:avLst/>
              <a:gdLst/>
              <a:ahLst/>
              <a:cxnLst/>
              <a:rect r="r" b="b" t="t" l="l"/>
              <a:pathLst>
                <a:path h="1208427" w="683291">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5188CC"/>
            </a:solidFill>
          </p:spPr>
        </p:sp>
        <p:sp>
          <p:nvSpPr>
            <p:cNvPr name="TextBox 5" id="5"/>
            <p:cNvSpPr txBox="true"/>
            <p:nvPr/>
          </p:nvSpPr>
          <p:spPr>
            <a:xfrm>
              <a:off x="0" y="-47625"/>
              <a:ext cx="683291" cy="1256052"/>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false" rot="0">
            <a:off x="13731511" y="1434222"/>
            <a:ext cx="305535" cy="302202"/>
          </a:xfrm>
          <a:custGeom>
            <a:avLst/>
            <a:gdLst/>
            <a:ahLst/>
            <a:cxnLst/>
            <a:rect r="r" b="b" t="t" l="l"/>
            <a:pathLst>
              <a:path h="302202" w="305535">
                <a:moveTo>
                  <a:pt x="0" y="0"/>
                </a:moveTo>
                <a:lnTo>
                  <a:pt x="305535" y="0"/>
                </a:lnTo>
                <a:lnTo>
                  <a:pt x="305535" y="302203"/>
                </a:lnTo>
                <a:lnTo>
                  <a:pt x="0" y="3022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28700" y="-252231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1958605" y="3307946"/>
            <a:ext cx="1025128" cy="1025128"/>
          </a:xfrm>
          <a:custGeom>
            <a:avLst/>
            <a:gdLst/>
            <a:ahLst/>
            <a:cxnLst/>
            <a:rect r="r" b="b" t="t" l="l"/>
            <a:pathLst>
              <a:path h="1025128" w="1025128">
                <a:moveTo>
                  <a:pt x="0" y="0"/>
                </a:moveTo>
                <a:lnTo>
                  <a:pt x="1025127" y="0"/>
                </a:lnTo>
                <a:lnTo>
                  <a:pt x="1025127" y="1025127"/>
                </a:lnTo>
                <a:lnTo>
                  <a:pt x="0" y="10251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7843805" y="824861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470495" y="9636040"/>
            <a:ext cx="1483489" cy="458533"/>
          </a:xfrm>
          <a:custGeom>
            <a:avLst/>
            <a:gdLst/>
            <a:ahLst/>
            <a:cxnLst/>
            <a:rect r="r" b="b" t="t" l="l"/>
            <a:pathLst>
              <a:path h="458533" w="1483489">
                <a:moveTo>
                  <a:pt x="0" y="0"/>
                </a:moveTo>
                <a:lnTo>
                  <a:pt x="1483489" y="0"/>
                </a:lnTo>
                <a:lnTo>
                  <a:pt x="1483489" y="458533"/>
                </a:lnTo>
                <a:lnTo>
                  <a:pt x="0" y="45853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3939368" y="679529"/>
            <a:ext cx="11627360" cy="1367071"/>
          </a:xfrm>
          <a:prstGeom prst="rect">
            <a:avLst/>
          </a:prstGeom>
        </p:spPr>
        <p:txBody>
          <a:bodyPr anchor="t" rtlCol="false" tIns="0" lIns="0" bIns="0" rIns="0">
            <a:spAutoFit/>
          </a:bodyPr>
          <a:lstStyle/>
          <a:p>
            <a:pPr algn="ctr">
              <a:lnSpc>
                <a:spcPts val="5507"/>
              </a:lnSpc>
            </a:pPr>
            <a:r>
              <a:rPr lang="en-US" sz="3934" b="true">
                <a:solidFill>
                  <a:srgbClr val="16599D"/>
                </a:solidFill>
                <a:latin typeface="Open Sans Bold"/>
                <a:ea typeface="Open Sans Bold"/>
                <a:cs typeface="Open Sans Bold"/>
                <a:sym typeface="Open Sans Bold"/>
              </a:rPr>
              <a:t>CHƯƠNG 5: KẾT LUẬN VÀ HƯỚNG PHÁT TRIỂN</a:t>
            </a:r>
          </a:p>
          <a:p>
            <a:pPr algn="ctr">
              <a:lnSpc>
                <a:spcPts val="5507"/>
              </a:lnSpc>
              <a:spcBef>
                <a:spcPct val="0"/>
              </a:spcBef>
            </a:pPr>
          </a:p>
        </p:txBody>
      </p:sp>
      <p:sp>
        <p:nvSpPr>
          <p:cNvPr name="TextBox 12" id="12"/>
          <p:cNvSpPr txBox="true"/>
          <p:nvPr/>
        </p:nvSpPr>
        <p:spPr>
          <a:xfrm rot="0">
            <a:off x="1145086" y="1734306"/>
            <a:ext cx="6869360" cy="547296"/>
          </a:xfrm>
          <a:prstGeom prst="rect">
            <a:avLst/>
          </a:prstGeom>
        </p:spPr>
        <p:txBody>
          <a:bodyPr anchor="t" rtlCol="false" tIns="0" lIns="0" bIns="0" rIns="0">
            <a:spAutoFit/>
          </a:bodyPr>
          <a:lstStyle/>
          <a:p>
            <a:pPr algn="ctr">
              <a:lnSpc>
                <a:spcPts val="4479"/>
              </a:lnSpc>
              <a:spcBef>
                <a:spcPct val="0"/>
              </a:spcBef>
            </a:pPr>
            <a:r>
              <a:rPr lang="en-US" b="true" sz="3199">
                <a:solidFill>
                  <a:srgbClr val="16599D"/>
                </a:solidFill>
                <a:latin typeface="Helios Bold"/>
                <a:ea typeface="Helios Bold"/>
                <a:cs typeface="Helios Bold"/>
                <a:sym typeface="Helios Bold"/>
              </a:rPr>
              <a:t>HẠN CHẾ VÀ</a:t>
            </a:r>
            <a:r>
              <a:rPr lang="en-US" b="true" sz="3199">
                <a:solidFill>
                  <a:srgbClr val="16599D"/>
                </a:solidFill>
                <a:latin typeface="Helios Bold"/>
                <a:ea typeface="Helios Bold"/>
                <a:cs typeface="Helios Bold"/>
                <a:sym typeface="Helios Bold"/>
              </a:rPr>
              <a:t> HƯỚNG PHÁT TRIỂN</a:t>
            </a:r>
          </a:p>
        </p:txBody>
      </p:sp>
      <p:grpSp>
        <p:nvGrpSpPr>
          <p:cNvPr name="Group 13" id="13"/>
          <p:cNvGrpSpPr/>
          <p:nvPr/>
        </p:nvGrpSpPr>
        <p:grpSpPr>
          <a:xfrm rot="-2700000">
            <a:off x="15214221" y="8938309"/>
            <a:ext cx="5641848" cy="2550578"/>
            <a:chOff x="0" y="0"/>
            <a:chExt cx="1681125" cy="760006"/>
          </a:xfrm>
        </p:grpSpPr>
        <p:sp>
          <p:nvSpPr>
            <p:cNvPr name="Freeform 14" id="14"/>
            <p:cNvSpPr/>
            <p:nvPr/>
          </p:nvSpPr>
          <p:spPr>
            <a:xfrm flipH="false" flipV="false" rot="0">
              <a:off x="0" y="0"/>
              <a:ext cx="1681125" cy="760006"/>
            </a:xfrm>
            <a:custGeom>
              <a:avLst/>
              <a:gdLst/>
              <a:ahLst/>
              <a:cxnLst/>
              <a:rect r="r" b="b" t="t" l="l"/>
              <a:pathLst>
                <a:path h="760006" w="1681125">
                  <a:moveTo>
                    <a:pt x="0" y="0"/>
                  </a:moveTo>
                  <a:lnTo>
                    <a:pt x="1681125" y="0"/>
                  </a:lnTo>
                  <a:lnTo>
                    <a:pt x="1681125" y="760006"/>
                  </a:lnTo>
                  <a:lnTo>
                    <a:pt x="0" y="760006"/>
                  </a:lnTo>
                  <a:close/>
                </a:path>
              </a:pathLst>
            </a:custGeom>
            <a:solidFill>
              <a:srgbClr val="2978C8"/>
            </a:solidFill>
          </p:spPr>
        </p:sp>
        <p:sp>
          <p:nvSpPr>
            <p:cNvPr name="TextBox 15" id="15"/>
            <p:cNvSpPr txBox="true"/>
            <p:nvPr/>
          </p:nvSpPr>
          <p:spPr>
            <a:xfrm>
              <a:off x="0" y="-38100"/>
              <a:ext cx="1681125" cy="798106"/>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2700000">
            <a:off x="11677296" y="8558456"/>
            <a:ext cx="10211745" cy="1334557"/>
            <a:chOff x="0" y="0"/>
            <a:chExt cx="3042837" cy="397663"/>
          </a:xfrm>
        </p:grpSpPr>
        <p:sp>
          <p:nvSpPr>
            <p:cNvPr name="Freeform 17" id="17"/>
            <p:cNvSpPr/>
            <p:nvPr/>
          </p:nvSpPr>
          <p:spPr>
            <a:xfrm flipH="false" flipV="false" rot="0">
              <a:off x="0" y="0"/>
              <a:ext cx="3042837" cy="397663"/>
            </a:xfrm>
            <a:custGeom>
              <a:avLst/>
              <a:gdLst/>
              <a:ahLst/>
              <a:cxnLst/>
              <a:rect r="r" b="b" t="t" l="l"/>
              <a:pathLst>
                <a:path h="397663" w="3042837">
                  <a:moveTo>
                    <a:pt x="0" y="0"/>
                  </a:moveTo>
                  <a:lnTo>
                    <a:pt x="3042837" y="0"/>
                  </a:lnTo>
                  <a:lnTo>
                    <a:pt x="3042837" y="397663"/>
                  </a:lnTo>
                  <a:lnTo>
                    <a:pt x="0" y="397663"/>
                  </a:lnTo>
                  <a:close/>
                </a:path>
              </a:pathLst>
            </a:custGeom>
            <a:solidFill>
              <a:srgbClr val="16599D"/>
            </a:solidFill>
          </p:spPr>
        </p:sp>
        <p:sp>
          <p:nvSpPr>
            <p:cNvPr name="TextBox 18" id="18"/>
            <p:cNvSpPr txBox="true"/>
            <p:nvPr/>
          </p:nvSpPr>
          <p:spPr>
            <a:xfrm>
              <a:off x="0" y="-38100"/>
              <a:ext cx="3042837" cy="435763"/>
            </a:xfrm>
            <a:prstGeom prst="rect">
              <a:avLst/>
            </a:prstGeom>
          </p:spPr>
          <p:txBody>
            <a:bodyPr anchor="ctr" rtlCol="false" tIns="50800" lIns="50800" bIns="50800" rIns="50800"/>
            <a:lstStyle/>
            <a:p>
              <a:pPr algn="ctr">
                <a:lnSpc>
                  <a:spcPts val="2659"/>
                </a:lnSpc>
                <a:spcBef>
                  <a:spcPct val="0"/>
                </a:spcBef>
              </a:pPr>
            </a:p>
          </p:txBody>
        </p:sp>
      </p:grpSp>
      <p:sp>
        <p:nvSpPr>
          <p:cNvPr name="TextBox 19" id="19"/>
          <p:cNvSpPr txBox="true"/>
          <p:nvPr/>
        </p:nvSpPr>
        <p:spPr>
          <a:xfrm rot="0">
            <a:off x="1786844" y="2423421"/>
            <a:ext cx="13170350" cy="4760359"/>
          </a:xfrm>
          <a:prstGeom prst="rect">
            <a:avLst/>
          </a:prstGeom>
        </p:spPr>
        <p:txBody>
          <a:bodyPr anchor="t" rtlCol="false" tIns="0" lIns="0" bIns="0" rIns="0">
            <a:spAutoFit/>
          </a:bodyPr>
          <a:lstStyle/>
          <a:p>
            <a:pPr algn="just" marL="578611" indent="-289306" lvl="1">
              <a:lnSpc>
                <a:spcPts val="3751"/>
              </a:lnSpc>
              <a:buFont typeface="Arial"/>
              <a:buChar char="•"/>
            </a:pPr>
            <a:r>
              <a:rPr lang="en-US" sz="2679">
                <a:solidFill>
                  <a:srgbClr val="16599D"/>
                </a:solidFill>
                <a:latin typeface="Helios"/>
                <a:ea typeface="Helios"/>
                <a:cs typeface="Helios"/>
                <a:sym typeface="Helios"/>
              </a:rPr>
              <a:t>Hạn</a:t>
            </a:r>
            <a:r>
              <a:rPr lang="en-US" sz="2679">
                <a:solidFill>
                  <a:srgbClr val="16599D"/>
                </a:solidFill>
                <a:latin typeface="Helios"/>
                <a:ea typeface="Helios"/>
                <a:cs typeface="Helios"/>
                <a:sym typeface="Helios"/>
              </a:rPr>
              <a:t> chế:</a:t>
            </a:r>
          </a:p>
          <a:p>
            <a:pPr algn="just" marL="1157223" indent="-385741" lvl="2">
              <a:lnSpc>
                <a:spcPts val="3751"/>
              </a:lnSpc>
              <a:buFont typeface="Arial"/>
              <a:buChar char="⚬"/>
            </a:pPr>
            <a:r>
              <a:rPr lang="en-US" sz="2679">
                <a:solidFill>
                  <a:srgbClr val="16599D"/>
                </a:solidFill>
                <a:latin typeface="Helios"/>
                <a:ea typeface="Helios"/>
                <a:cs typeface="Helios"/>
                <a:sym typeface="Helios"/>
              </a:rPr>
              <a:t>Giao diện chưa tối ưu cho điện thoại di động.</a:t>
            </a:r>
          </a:p>
          <a:p>
            <a:pPr algn="just" marL="1157223" indent="-385741" lvl="2">
              <a:lnSpc>
                <a:spcPts val="3751"/>
              </a:lnSpc>
              <a:buFont typeface="Arial"/>
              <a:buChar char="⚬"/>
            </a:pPr>
            <a:r>
              <a:rPr lang="en-US" sz="2679">
                <a:solidFill>
                  <a:srgbClr val="16599D"/>
                </a:solidFill>
                <a:latin typeface="Helios"/>
                <a:ea typeface="Helios"/>
                <a:cs typeface="Helios"/>
                <a:sym typeface="Helios"/>
              </a:rPr>
              <a:t>Hệ thống chỉ ở mức thử nghiệm, chưa triển khai rộng rãi.</a:t>
            </a:r>
          </a:p>
          <a:p>
            <a:pPr algn="just" marL="1157223" indent="-385741" lvl="2">
              <a:lnSpc>
                <a:spcPts val="3751"/>
              </a:lnSpc>
              <a:buFont typeface="Arial"/>
              <a:buChar char="⚬"/>
            </a:pPr>
            <a:r>
              <a:rPr lang="en-US" sz="2679">
                <a:solidFill>
                  <a:srgbClr val="16599D"/>
                </a:solidFill>
                <a:latin typeface="Helios"/>
                <a:ea typeface="Helios"/>
                <a:cs typeface="Helios"/>
                <a:sym typeface="Helios"/>
              </a:rPr>
              <a:t>Chưa tích hợp trí tuệ nhân tạo để phân tích kết quả học tập.</a:t>
            </a:r>
          </a:p>
          <a:p>
            <a:pPr algn="just" marL="578611" indent="-289306" lvl="1">
              <a:lnSpc>
                <a:spcPts val="3751"/>
              </a:lnSpc>
              <a:buFont typeface="Arial"/>
              <a:buChar char="•"/>
            </a:pPr>
            <a:r>
              <a:rPr lang="en-US" sz="2679">
                <a:solidFill>
                  <a:srgbClr val="16599D"/>
                </a:solidFill>
                <a:latin typeface="Helios"/>
                <a:ea typeface="Helios"/>
                <a:cs typeface="Helios"/>
                <a:sym typeface="Helios"/>
              </a:rPr>
              <a:t>Hướng phát triển:</a:t>
            </a:r>
          </a:p>
          <a:p>
            <a:pPr algn="just" marL="1157223" indent="-385741" lvl="2">
              <a:lnSpc>
                <a:spcPts val="3751"/>
              </a:lnSpc>
              <a:buFont typeface="Arial"/>
              <a:buChar char="⚬"/>
            </a:pPr>
            <a:r>
              <a:rPr lang="en-US" sz="2679">
                <a:solidFill>
                  <a:srgbClr val="16599D"/>
                </a:solidFill>
                <a:latin typeface="Helios"/>
                <a:ea typeface="Helios"/>
                <a:cs typeface="Helios"/>
                <a:sym typeface="Helios"/>
              </a:rPr>
              <a:t>Hoàn thiện giao diện đa nền tảng (desktop và mobile).</a:t>
            </a:r>
          </a:p>
          <a:p>
            <a:pPr algn="just" marL="1157223" indent="-385741" lvl="2">
              <a:lnSpc>
                <a:spcPts val="3751"/>
              </a:lnSpc>
              <a:buFont typeface="Arial"/>
              <a:buChar char="⚬"/>
            </a:pPr>
            <a:r>
              <a:rPr lang="en-US" sz="2679">
                <a:solidFill>
                  <a:srgbClr val="16599D"/>
                </a:solidFill>
                <a:latin typeface="Helios"/>
                <a:ea typeface="Helios"/>
                <a:cs typeface="Helios"/>
                <a:sym typeface="Helios"/>
              </a:rPr>
              <a:t>Bổ sung luyện tập các kỹ năng khác như Listening, Writing.</a:t>
            </a:r>
          </a:p>
          <a:p>
            <a:pPr algn="just" marL="1157223" indent="-385741" lvl="2">
              <a:lnSpc>
                <a:spcPts val="3751"/>
              </a:lnSpc>
              <a:buFont typeface="Arial"/>
              <a:buChar char="⚬"/>
            </a:pPr>
            <a:r>
              <a:rPr lang="en-US" sz="2679">
                <a:solidFill>
                  <a:srgbClr val="16599D"/>
                </a:solidFill>
                <a:latin typeface="Helios"/>
                <a:ea typeface="Helios"/>
                <a:cs typeface="Helios"/>
                <a:sym typeface="Helios"/>
              </a:rPr>
              <a:t>Ứng dụng AI để gợi ý lộ trình học tập cho từng</a:t>
            </a:r>
            <a:r>
              <a:rPr lang="en-US" sz="2679">
                <a:solidFill>
                  <a:srgbClr val="16599D"/>
                </a:solidFill>
                <a:latin typeface="Helios"/>
                <a:ea typeface="Helios"/>
                <a:cs typeface="Helios"/>
                <a:sym typeface="Helios"/>
              </a:rPr>
              <a:t> người học.</a:t>
            </a:r>
          </a:p>
          <a:p>
            <a:pPr algn="just" marL="1157223" indent="-385741" lvl="2">
              <a:lnSpc>
                <a:spcPts val="3751"/>
              </a:lnSpc>
              <a:buFont typeface="Arial"/>
              <a:buChar char="⚬"/>
            </a:pPr>
            <a:r>
              <a:rPr lang="en-US" sz="2679">
                <a:solidFill>
                  <a:srgbClr val="16599D"/>
                </a:solidFill>
                <a:latin typeface="Helios"/>
                <a:ea typeface="Helios"/>
                <a:cs typeface="Helios"/>
                <a:sym typeface="Helios"/>
              </a:rPr>
              <a:t>Đưa hệ thống lên cloud để phục vụ số lượng lớn người dùng.</a:t>
            </a:r>
          </a:p>
          <a:p>
            <a:pPr algn="just">
              <a:lnSpc>
                <a:spcPts val="3751"/>
              </a:lnSpc>
            </a:pPr>
          </a:p>
        </p:txBody>
      </p:sp>
      <p:sp>
        <p:nvSpPr>
          <p:cNvPr name="TextBox 20" id="2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107841" y="1837901"/>
            <a:ext cx="2544433" cy="2544433"/>
          </a:xfrm>
          <a:custGeom>
            <a:avLst/>
            <a:gdLst/>
            <a:ahLst/>
            <a:cxnLst/>
            <a:rect r="r" b="b" t="t" l="l"/>
            <a:pathLst>
              <a:path h="2544433" w="2544433">
                <a:moveTo>
                  <a:pt x="0" y="0"/>
                </a:moveTo>
                <a:lnTo>
                  <a:pt x="2544433" y="0"/>
                </a:lnTo>
                <a:lnTo>
                  <a:pt x="2544433" y="2544433"/>
                </a:lnTo>
                <a:lnTo>
                  <a:pt x="0" y="25444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972794" y="3110118"/>
            <a:ext cx="2594369" cy="4588246"/>
            <a:chOff x="0" y="0"/>
            <a:chExt cx="683291" cy="1208427"/>
          </a:xfrm>
        </p:grpSpPr>
        <p:sp>
          <p:nvSpPr>
            <p:cNvPr name="Freeform 4" id="4"/>
            <p:cNvSpPr/>
            <p:nvPr/>
          </p:nvSpPr>
          <p:spPr>
            <a:xfrm flipH="false" flipV="false" rot="0">
              <a:off x="0" y="0"/>
              <a:ext cx="683291" cy="1208427"/>
            </a:xfrm>
            <a:custGeom>
              <a:avLst/>
              <a:gdLst/>
              <a:ahLst/>
              <a:cxnLst/>
              <a:rect r="r" b="b" t="t" l="l"/>
              <a:pathLst>
                <a:path h="1208427" w="683291">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5188CC"/>
            </a:solidFill>
          </p:spPr>
        </p:sp>
        <p:sp>
          <p:nvSpPr>
            <p:cNvPr name="TextBox 5" id="5"/>
            <p:cNvSpPr txBox="true"/>
            <p:nvPr/>
          </p:nvSpPr>
          <p:spPr>
            <a:xfrm>
              <a:off x="0" y="-47625"/>
              <a:ext cx="683291" cy="1256052"/>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false" rot="0">
            <a:off x="13731511" y="1434222"/>
            <a:ext cx="305535" cy="302202"/>
          </a:xfrm>
          <a:custGeom>
            <a:avLst/>
            <a:gdLst/>
            <a:ahLst/>
            <a:cxnLst/>
            <a:rect r="r" b="b" t="t" l="l"/>
            <a:pathLst>
              <a:path h="302202" w="305535">
                <a:moveTo>
                  <a:pt x="0" y="0"/>
                </a:moveTo>
                <a:lnTo>
                  <a:pt x="305535" y="0"/>
                </a:lnTo>
                <a:lnTo>
                  <a:pt x="305535" y="302203"/>
                </a:lnTo>
                <a:lnTo>
                  <a:pt x="0" y="3022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28700" y="-252231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1958605" y="3307946"/>
            <a:ext cx="1025128" cy="1025128"/>
          </a:xfrm>
          <a:custGeom>
            <a:avLst/>
            <a:gdLst/>
            <a:ahLst/>
            <a:cxnLst/>
            <a:rect r="r" b="b" t="t" l="l"/>
            <a:pathLst>
              <a:path h="1025128" w="1025128">
                <a:moveTo>
                  <a:pt x="0" y="0"/>
                </a:moveTo>
                <a:lnTo>
                  <a:pt x="1025127" y="0"/>
                </a:lnTo>
                <a:lnTo>
                  <a:pt x="1025127" y="1025127"/>
                </a:lnTo>
                <a:lnTo>
                  <a:pt x="0" y="10251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7843805" y="824861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470495" y="9636040"/>
            <a:ext cx="1483489" cy="458533"/>
          </a:xfrm>
          <a:custGeom>
            <a:avLst/>
            <a:gdLst/>
            <a:ahLst/>
            <a:cxnLst/>
            <a:rect r="r" b="b" t="t" l="l"/>
            <a:pathLst>
              <a:path h="458533" w="1483489">
                <a:moveTo>
                  <a:pt x="0" y="0"/>
                </a:moveTo>
                <a:lnTo>
                  <a:pt x="1483489" y="0"/>
                </a:lnTo>
                <a:lnTo>
                  <a:pt x="1483489" y="458533"/>
                </a:lnTo>
                <a:lnTo>
                  <a:pt x="0" y="45853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3939368" y="679529"/>
            <a:ext cx="11627360" cy="1367071"/>
          </a:xfrm>
          <a:prstGeom prst="rect">
            <a:avLst/>
          </a:prstGeom>
        </p:spPr>
        <p:txBody>
          <a:bodyPr anchor="t" rtlCol="false" tIns="0" lIns="0" bIns="0" rIns="0">
            <a:spAutoFit/>
          </a:bodyPr>
          <a:lstStyle/>
          <a:p>
            <a:pPr algn="ctr">
              <a:lnSpc>
                <a:spcPts val="5507"/>
              </a:lnSpc>
            </a:pPr>
            <a:r>
              <a:rPr lang="en-US" sz="3934" b="true">
                <a:solidFill>
                  <a:srgbClr val="16599D"/>
                </a:solidFill>
                <a:latin typeface="Open Sans Bold"/>
                <a:ea typeface="Open Sans Bold"/>
                <a:cs typeface="Open Sans Bold"/>
                <a:sym typeface="Open Sans Bold"/>
              </a:rPr>
              <a:t>CHƯƠNG 5: KẾT LUẬN VÀ HƯỚNG PHÁT TRIỂN</a:t>
            </a:r>
          </a:p>
          <a:p>
            <a:pPr algn="ctr">
              <a:lnSpc>
                <a:spcPts val="5507"/>
              </a:lnSpc>
              <a:spcBef>
                <a:spcPct val="0"/>
              </a:spcBef>
            </a:pPr>
          </a:p>
        </p:txBody>
      </p:sp>
      <p:sp>
        <p:nvSpPr>
          <p:cNvPr name="TextBox 12" id="12"/>
          <p:cNvSpPr txBox="true"/>
          <p:nvPr/>
        </p:nvSpPr>
        <p:spPr>
          <a:xfrm rot="0">
            <a:off x="1145086" y="1734306"/>
            <a:ext cx="2228353" cy="547296"/>
          </a:xfrm>
          <a:prstGeom prst="rect">
            <a:avLst/>
          </a:prstGeom>
        </p:spPr>
        <p:txBody>
          <a:bodyPr anchor="t" rtlCol="false" tIns="0" lIns="0" bIns="0" rIns="0">
            <a:spAutoFit/>
          </a:bodyPr>
          <a:lstStyle/>
          <a:p>
            <a:pPr algn="ctr">
              <a:lnSpc>
                <a:spcPts val="4479"/>
              </a:lnSpc>
              <a:spcBef>
                <a:spcPct val="0"/>
              </a:spcBef>
            </a:pPr>
            <a:r>
              <a:rPr lang="en-US" b="true" sz="3199">
                <a:solidFill>
                  <a:srgbClr val="16599D"/>
                </a:solidFill>
                <a:latin typeface="Helios Bold"/>
                <a:ea typeface="Helios Bold"/>
                <a:cs typeface="Helios Bold"/>
                <a:sym typeface="Helios Bold"/>
              </a:rPr>
              <a:t>KẾ</a:t>
            </a:r>
            <a:r>
              <a:rPr lang="en-US" b="true" sz="3199">
                <a:solidFill>
                  <a:srgbClr val="16599D"/>
                </a:solidFill>
                <a:latin typeface="Helios Bold"/>
                <a:ea typeface="Helios Bold"/>
                <a:cs typeface="Helios Bold"/>
                <a:sym typeface="Helios Bold"/>
              </a:rPr>
              <a:t>T LUẬN</a:t>
            </a:r>
          </a:p>
        </p:txBody>
      </p:sp>
      <p:grpSp>
        <p:nvGrpSpPr>
          <p:cNvPr name="Group 13" id="13"/>
          <p:cNvGrpSpPr/>
          <p:nvPr/>
        </p:nvGrpSpPr>
        <p:grpSpPr>
          <a:xfrm rot="-2700000">
            <a:off x="15214221" y="8938309"/>
            <a:ext cx="5641848" cy="2550578"/>
            <a:chOff x="0" y="0"/>
            <a:chExt cx="1681125" cy="760006"/>
          </a:xfrm>
        </p:grpSpPr>
        <p:sp>
          <p:nvSpPr>
            <p:cNvPr name="Freeform 14" id="14"/>
            <p:cNvSpPr/>
            <p:nvPr/>
          </p:nvSpPr>
          <p:spPr>
            <a:xfrm flipH="false" flipV="false" rot="0">
              <a:off x="0" y="0"/>
              <a:ext cx="1681125" cy="760006"/>
            </a:xfrm>
            <a:custGeom>
              <a:avLst/>
              <a:gdLst/>
              <a:ahLst/>
              <a:cxnLst/>
              <a:rect r="r" b="b" t="t" l="l"/>
              <a:pathLst>
                <a:path h="760006" w="1681125">
                  <a:moveTo>
                    <a:pt x="0" y="0"/>
                  </a:moveTo>
                  <a:lnTo>
                    <a:pt x="1681125" y="0"/>
                  </a:lnTo>
                  <a:lnTo>
                    <a:pt x="1681125" y="760006"/>
                  </a:lnTo>
                  <a:lnTo>
                    <a:pt x="0" y="760006"/>
                  </a:lnTo>
                  <a:close/>
                </a:path>
              </a:pathLst>
            </a:custGeom>
            <a:solidFill>
              <a:srgbClr val="2978C8"/>
            </a:solidFill>
          </p:spPr>
        </p:sp>
        <p:sp>
          <p:nvSpPr>
            <p:cNvPr name="TextBox 15" id="15"/>
            <p:cNvSpPr txBox="true"/>
            <p:nvPr/>
          </p:nvSpPr>
          <p:spPr>
            <a:xfrm>
              <a:off x="0" y="-38100"/>
              <a:ext cx="1681125" cy="798106"/>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2700000">
            <a:off x="11677296" y="8558456"/>
            <a:ext cx="10211745" cy="1334557"/>
            <a:chOff x="0" y="0"/>
            <a:chExt cx="3042837" cy="397663"/>
          </a:xfrm>
        </p:grpSpPr>
        <p:sp>
          <p:nvSpPr>
            <p:cNvPr name="Freeform 17" id="17"/>
            <p:cNvSpPr/>
            <p:nvPr/>
          </p:nvSpPr>
          <p:spPr>
            <a:xfrm flipH="false" flipV="false" rot="0">
              <a:off x="0" y="0"/>
              <a:ext cx="3042837" cy="397663"/>
            </a:xfrm>
            <a:custGeom>
              <a:avLst/>
              <a:gdLst/>
              <a:ahLst/>
              <a:cxnLst/>
              <a:rect r="r" b="b" t="t" l="l"/>
              <a:pathLst>
                <a:path h="397663" w="3042837">
                  <a:moveTo>
                    <a:pt x="0" y="0"/>
                  </a:moveTo>
                  <a:lnTo>
                    <a:pt x="3042837" y="0"/>
                  </a:lnTo>
                  <a:lnTo>
                    <a:pt x="3042837" y="397663"/>
                  </a:lnTo>
                  <a:lnTo>
                    <a:pt x="0" y="397663"/>
                  </a:lnTo>
                  <a:close/>
                </a:path>
              </a:pathLst>
            </a:custGeom>
            <a:solidFill>
              <a:srgbClr val="16599D"/>
            </a:solidFill>
          </p:spPr>
        </p:sp>
        <p:sp>
          <p:nvSpPr>
            <p:cNvPr name="TextBox 18" id="18"/>
            <p:cNvSpPr txBox="true"/>
            <p:nvPr/>
          </p:nvSpPr>
          <p:spPr>
            <a:xfrm>
              <a:off x="0" y="-38100"/>
              <a:ext cx="3042837" cy="435763"/>
            </a:xfrm>
            <a:prstGeom prst="rect">
              <a:avLst/>
            </a:prstGeom>
          </p:spPr>
          <p:txBody>
            <a:bodyPr anchor="ctr" rtlCol="false" tIns="50800" lIns="50800" bIns="50800" rIns="50800"/>
            <a:lstStyle/>
            <a:p>
              <a:pPr algn="ctr">
                <a:lnSpc>
                  <a:spcPts val="2659"/>
                </a:lnSpc>
                <a:spcBef>
                  <a:spcPct val="0"/>
                </a:spcBef>
              </a:pPr>
            </a:p>
          </p:txBody>
        </p:sp>
      </p:grpSp>
      <p:sp>
        <p:nvSpPr>
          <p:cNvPr name="TextBox 19" id="19"/>
          <p:cNvSpPr txBox="true"/>
          <p:nvPr/>
        </p:nvSpPr>
        <p:spPr>
          <a:xfrm rot="0">
            <a:off x="1594360" y="2727561"/>
            <a:ext cx="13170350" cy="1903305"/>
          </a:xfrm>
          <a:prstGeom prst="rect">
            <a:avLst/>
          </a:prstGeom>
        </p:spPr>
        <p:txBody>
          <a:bodyPr anchor="t" rtlCol="false" tIns="0" lIns="0" bIns="0" rIns="0">
            <a:spAutoFit/>
          </a:bodyPr>
          <a:lstStyle/>
          <a:p>
            <a:pPr algn="just" marL="578611" indent="-289306" lvl="1">
              <a:lnSpc>
                <a:spcPts val="3751"/>
              </a:lnSpc>
              <a:buFont typeface="Arial"/>
              <a:buChar char="•"/>
            </a:pPr>
            <a:r>
              <a:rPr lang="en-US" sz="2679">
                <a:solidFill>
                  <a:srgbClr val="16599D"/>
                </a:solidFill>
                <a:latin typeface="Helios"/>
                <a:ea typeface="Helios"/>
                <a:cs typeface="Helios"/>
                <a:sym typeface="Helios"/>
              </a:rPr>
              <a:t>Đề</a:t>
            </a:r>
            <a:r>
              <a:rPr lang="en-US" sz="2679">
                <a:solidFill>
                  <a:srgbClr val="16599D"/>
                </a:solidFill>
                <a:latin typeface="Helios"/>
                <a:ea typeface="Helios"/>
                <a:cs typeface="Helios"/>
                <a:sym typeface="Helios"/>
              </a:rPr>
              <a:t> tài đã đạt được các mục tiêu đặt ra, xây dựng thành công một hệ thống luyện thi Reading trực tuyến với cơ sở dữ liệu NoSQL.</a:t>
            </a:r>
          </a:p>
          <a:p>
            <a:pPr algn="just" marL="578611" indent="-289306" lvl="1">
              <a:lnSpc>
                <a:spcPts val="3751"/>
              </a:lnSpc>
              <a:buFont typeface="Arial"/>
              <a:buChar char="•"/>
            </a:pPr>
            <a:r>
              <a:rPr lang="en-US" sz="2679">
                <a:solidFill>
                  <a:srgbClr val="16599D"/>
                </a:solidFill>
                <a:latin typeface="Helios"/>
                <a:ea typeface="Helios"/>
                <a:cs typeface="Helios"/>
                <a:sym typeface="Helios"/>
              </a:rPr>
              <a:t> Hệ thống mang lại giá trị thực tiễn, có thể áp dụng để hỗ trợ</a:t>
            </a:r>
            <a:r>
              <a:rPr lang="en-US" sz="2679">
                <a:solidFill>
                  <a:srgbClr val="16599D"/>
                </a:solidFill>
                <a:latin typeface="Helios"/>
                <a:ea typeface="Helios"/>
                <a:cs typeface="Helios"/>
                <a:sym typeface="Helios"/>
              </a:rPr>
              <a:t> người học tiếng Anh trong tương lai.</a:t>
            </a:r>
          </a:p>
        </p:txBody>
      </p:sp>
      <p:sp>
        <p:nvSpPr>
          <p:cNvPr name="TextBox 20" id="2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470689" y="3176727"/>
            <a:ext cx="9346622" cy="3896988"/>
          </a:xfrm>
          <a:prstGeom prst="rect">
            <a:avLst/>
          </a:prstGeom>
        </p:spPr>
        <p:txBody>
          <a:bodyPr anchor="t" rtlCol="false" tIns="0" lIns="0" bIns="0" rIns="0">
            <a:spAutoFit/>
          </a:bodyPr>
          <a:lstStyle/>
          <a:p>
            <a:pPr algn="ctr">
              <a:lnSpc>
                <a:spcPts val="14658"/>
              </a:lnSpc>
            </a:pPr>
            <a:r>
              <a:rPr lang="en-US" b="true" sz="16848">
                <a:solidFill>
                  <a:srgbClr val="0E2F5F"/>
                </a:solidFill>
                <a:latin typeface="Barlow Condensed Heavy"/>
                <a:ea typeface="Barlow Condensed Heavy"/>
                <a:cs typeface="Barlow Condensed Heavy"/>
                <a:sym typeface="Barlow Condensed Heavy"/>
              </a:rPr>
              <a:t>THANK YOU!</a:t>
            </a:r>
          </a:p>
        </p:txBody>
      </p:sp>
      <p:sp>
        <p:nvSpPr>
          <p:cNvPr name="Freeform 3" id="3"/>
          <p:cNvSpPr/>
          <p:nvPr/>
        </p:nvSpPr>
        <p:spPr>
          <a:xfrm flipH="false" flipV="false" rot="0">
            <a:off x="7511163" y="7791225"/>
            <a:ext cx="305535" cy="302202"/>
          </a:xfrm>
          <a:custGeom>
            <a:avLst/>
            <a:gdLst/>
            <a:ahLst/>
            <a:cxnLst/>
            <a:rect r="r" b="b" t="t" l="l"/>
            <a:pathLst>
              <a:path h="302202" w="305535">
                <a:moveTo>
                  <a:pt x="0" y="0"/>
                </a:moveTo>
                <a:lnTo>
                  <a:pt x="305535" y="0"/>
                </a:lnTo>
                <a:lnTo>
                  <a:pt x="305535" y="302203"/>
                </a:lnTo>
                <a:lnTo>
                  <a:pt x="0" y="3022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3424608" y="-1072654"/>
            <a:ext cx="11438784" cy="2839490"/>
            <a:chOff x="0" y="0"/>
            <a:chExt cx="3012684" cy="747849"/>
          </a:xfrm>
        </p:grpSpPr>
        <p:sp>
          <p:nvSpPr>
            <p:cNvPr name="Freeform 5" id="5"/>
            <p:cNvSpPr/>
            <p:nvPr/>
          </p:nvSpPr>
          <p:spPr>
            <a:xfrm flipH="false" flipV="false" rot="0">
              <a:off x="0" y="0"/>
              <a:ext cx="3012684" cy="747849"/>
            </a:xfrm>
            <a:custGeom>
              <a:avLst/>
              <a:gdLst/>
              <a:ahLst/>
              <a:cxnLst/>
              <a:rect r="r" b="b" t="t" l="l"/>
              <a:pathLst>
                <a:path h="747849" w="3012684">
                  <a:moveTo>
                    <a:pt x="39932" y="0"/>
                  </a:moveTo>
                  <a:lnTo>
                    <a:pt x="2972752" y="0"/>
                  </a:lnTo>
                  <a:cubicBezTo>
                    <a:pt x="2994806" y="0"/>
                    <a:pt x="3012684" y="17878"/>
                    <a:pt x="3012684" y="39932"/>
                  </a:cubicBezTo>
                  <a:lnTo>
                    <a:pt x="3012684" y="707917"/>
                  </a:lnTo>
                  <a:cubicBezTo>
                    <a:pt x="3012684" y="729971"/>
                    <a:pt x="2994806" y="747849"/>
                    <a:pt x="2972752" y="747849"/>
                  </a:cubicBezTo>
                  <a:lnTo>
                    <a:pt x="39932" y="747849"/>
                  </a:lnTo>
                  <a:cubicBezTo>
                    <a:pt x="17878" y="747849"/>
                    <a:pt x="0" y="729971"/>
                    <a:pt x="0" y="707917"/>
                  </a:cubicBezTo>
                  <a:lnTo>
                    <a:pt x="0" y="39932"/>
                  </a:lnTo>
                  <a:cubicBezTo>
                    <a:pt x="0" y="17878"/>
                    <a:pt x="17878" y="0"/>
                    <a:pt x="39932" y="0"/>
                  </a:cubicBezTo>
                  <a:close/>
                </a:path>
              </a:pathLst>
            </a:custGeom>
            <a:solidFill>
              <a:srgbClr val="E1EDFC"/>
            </a:solidFill>
            <a:ln cap="rnd">
              <a:noFill/>
              <a:prstDash val="solid"/>
              <a:round/>
            </a:ln>
          </p:spPr>
        </p:sp>
        <p:sp>
          <p:nvSpPr>
            <p:cNvPr name="TextBox 6" id="6"/>
            <p:cNvSpPr txBox="true"/>
            <p:nvPr/>
          </p:nvSpPr>
          <p:spPr>
            <a:xfrm>
              <a:off x="0" y="-47625"/>
              <a:ext cx="3012684" cy="795474"/>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7" id="7"/>
          <p:cNvGrpSpPr/>
          <p:nvPr/>
        </p:nvGrpSpPr>
        <p:grpSpPr>
          <a:xfrm rot="0">
            <a:off x="8395527" y="1028700"/>
            <a:ext cx="1496945" cy="149694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10" id="10"/>
          <p:cNvSpPr/>
          <p:nvPr/>
        </p:nvSpPr>
        <p:spPr>
          <a:xfrm flipH="false" flipV="false" rot="0">
            <a:off x="8673581" y="1447879"/>
            <a:ext cx="940838" cy="658587"/>
          </a:xfrm>
          <a:custGeom>
            <a:avLst/>
            <a:gdLst/>
            <a:ahLst/>
            <a:cxnLst/>
            <a:rect r="r" b="b" t="t" l="l"/>
            <a:pathLst>
              <a:path h="658587" w="940838">
                <a:moveTo>
                  <a:pt x="0" y="0"/>
                </a:moveTo>
                <a:lnTo>
                  <a:pt x="940838" y="0"/>
                </a:lnTo>
                <a:lnTo>
                  <a:pt x="940838" y="658587"/>
                </a:lnTo>
                <a:lnTo>
                  <a:pt x="0" y="6585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3424608" y="4750679"/>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true" flipV="false" rot="0">
            <a:off x="13344065" y="4750679"/>
            <a:ext cx="1519327" cy="469610"/>
          </a:xfrm>
          <a:custGeom>
            <a:avLst/>
            <a:gdLst/>
            <a:ahLst/>
            <a:cxnLst/>
            <a:rect r="r" b="b" t="t" l="l"/>
            <a:pathLst>
              <a:path h="469610" w="1519327">
                <a:moveTo>
                  <a:pt x="1519327" y="0"/>
                </a:moveTo>
                <a:lnTo>
                  <a:pt x="0" y="0"/>
                </a:lnTo>
                <a:lnTo>
                  <a:pt x="0" y="469610"/>
                </a:lnTo>
                <a:lnTo>
                  <a:pt x="1519327" y="469610"/>
                </a:lnTo>
                <a:lnTo>
                  <a:pt x="1519327"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3" id="13"/>
          <p:cNvGrpSpPr/>
          <p:nvPr/>
        </p:nvGrpSpPr>
        <p:grpSpPr>
          <a:xfrm rot="0">
            <a:off x="0" y="8996715"/>
            <a:ext cx="18288000" cy="1290285"/>
            <a:chOff x="0" y="0"/>
            <a:chExt cx="4816593" cy="339828"/>
          </a:xfrm>
        </p:grpSpPr>
        <p:sp>
          <p:nvSpPr>
            <p:cNvPr name="Freeform 14" id="14"/>
            <p:cNvSpPr/>
            <p:nvPr/>
          </p:nvSpPr>
          <p:spPr>
            <a:xfrm flipH="false" flipV="false" rot="0">
              <a:off x="0" y="0"/>
              <a:ext cx="4816592" cy="339828"/>
            </a:xfrm>
            <a:custGeom>
              <a:avLst/>
              <a:gdLst/>
              <a:ahLst/>
              <a:cxnLst/>
              <a:rect r="r" b="b" t="t" l="l"/>
              <a:pathLst>
                <a:path h="339828" w="4816592">
                  <a:moveTo>
                    <a:pt x="0" y="0"/>
                  </a:moveTo>
                  <a:lnTo>
                    <a:pt x="4816592" y="0"/>
                  </a:lnTo>
                  <a:lnTo>
                    <a:pt x="4816592" y="339828"/>
                  </a:lnTo>
                  <a:lnTo>
                    <a:pt x="0" y="339828"/>
                  </a:lnTo>
                  <a:close/>
                </a:path>
              </a:pathLst>
            </a:custGeom>
            <a:solidFill>
              <a:srgbClr val="0E2F5F"/>
            </a:solidFill>
            <a:ln cap="sq">
              <a:noFill/>
              <a:prstDash val="solid"/>
              <a:miter/>
            </a:ln>
          </p:spPr>
        </p:sp>
        <p:sp>
          <p:nvSpPr>
            <p:cNvPr name="TextBox 15" id="15"/>
            <p:cNvSpPr txBox="true"/>
            <p:nvPr/>
          </p:nvSpPr>
          <p:spPr>
            <a:xfrm>
              <a:off x="0" y="-47625"/>
              <a:ext cx="4816593" cy="387453"/>
            </a:xfrm>
            <a:prstGeom prst="rect">
              <a:avLst/>
            </a:prstGeom>
          </p:spPr>
          <p:txBody>
            <a:bodyPr anchor="ctr" rtlCol="false" tIns="50800" lIns="50800" bIns="50800" rIns="50800"/>
            <a:lstStyle/>
            <a:p>
              <a:pPr algn="ctr" marL="0" indent="0" lvl="0">
                <a:lnSpc>
                  <a:spcPts val="2800"/>
                </a:lnSpc>
                <a:spcBef>
                  <a:spcPct val="0"/>
                </a:spcBef>
              </a:pPr>
            </a:p>
          </p:txBody>
        </p:sp>
      </p:grpSp>
      <p:sp>
        <p:nvSpPr>
          <p:cNvPr name="TextBox 16" id="16"/>
          <p:cNvSpPr txBox="true"/>
          <p:nvPr/>
        </p:nvSpPr>
        <p:spPr>
          <a:xfrm rot="0">
            <a:off x="2588716" y="6887663"/>
            <a:ext cx="13110567" cy="1054663"/>
          </a:xfrm>
          <a:prstGeom prst="rect">
            <a:avLst/>
          </a:prstGeom>
        </p:spPr>
        <p:txBody>
          <a:bodyPr anchor="t" rtlCol="false" tIns="0" lIns="0" bIns="0" rIns="0">
            <a:spAutoFit/>
          </a:bodyPr>
          <a:lstStyle/>
          <a:p>
            <a:pPr algn="ctr">
              <a:lnSpc>
                <a:spcPts val="8539"/>
              </a:lnSpc>
              <a:spcBef>
                <a:spcPct val="0"/>
              </a:spcBef>
            </a:pPr>
            <a:r>
              <a:rPr lang="en-US" b="true" sz="6099">
                <a:solidFill>
                  <a:srgbClr val="0E2F5F"/>
                </a:solidFill>
                <a:latin typeface="Helios Bold"/>
                <a:ea typeface="Helios Bold"/>
                <a:cs typeface="Helios Bold"/>
                <a:sym typeface="Helios Bold"/>
              </a:rPr>
              <a:t>CẢM ƠN THẦY CÔ ĐÃ LẮNG NGHE</a:t>
            </a:r>
          </a:p>
        </p:txBody>
      </p:sp>
      <p:sp>
        <p:nvSpPr>
          <p:cNvPr name="TextBox 17" id="1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17</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7FBFF"/>
        </a:solidFill>
      </p:bgPr>
    </p:bg>
    <p:spTree>
      <p:nvGrpSpPr>
        <p:cNvPr id="1" name=""/>
        <p:cNvGrpSpPr/>
        <p:nvPr/>
      </p:nvGrpSpPr>
      <p:grpSpPr>
        <a:xfrm>
          <a:off x="0" y="0"/>
          <a:ext cx="0" cy="0"/>
          <a:chOff x="0" y="0"/>
          <a:chExt cx="0" cy="0"/>
        </a:xfrm>
      </p:grpSpPr>
      <p:grpSp>
        <p:nvGrpSpPr>
          <p:cNvPr name="Group 2" id="2"/>
          <p:cNvGrpSpPr/>
          <p:nvPr/>
        </p:nvGrpSpPr>
        <p:grpSpPr>
          <a:xfrm rot="0">
            <a:off x="10372564" y="1873269"/>
            <a:ext cx="7028718" cy="6793295"/>
            <a:chOff x="0" y="0"/>
            <a:chExt cx="9371625" cy="9057727"/>
          </a:xfrm>
        </p:grpSpPr>
        <p:pic>
          <p:nvPicPr>
            <p:cNvPr name="Picture 3" id="3"/>
            <p:cNvPicPr>
              <a:picLocks noChangeAspect="true"/>
            </p:cNvPicPr>
            <p:nvPr/>
          </p:nvPicPr>
          <p:blipFill>
            <a:blip r:embed="rId2"/>
            <a:srcRect l="16181" t="0" r="0" b="0"/>
            <a:stretch>
              <a:fillRect/>
            </a:stretch>
          </p:blipFill>
          <p:spPr>
            <a:xfrm flipH="false" flipV="false">
              <a:off x="0" y="0"/>
              <a:ext cx="9371625" cy="9057727"/>
            </a:xfrm>
            <a:prstGeom prst="rect">
              <a:avLst/>
            </a:prstGeom>
          </p:spPr>
        </p:pic>
      </p:grpSp>
      <p:sp>
        <p:nvSpPr>
          <p:cNvPr name="TextBox 4" id="4"/>
          <p:cNvSpPr txBox="true"/>
          <p:nvPr/>
        </p:nvSpPr>
        <p:spPr>
          <a:xfrm rot="0">
            <a:off x="507917" y="1425876"/>
            <a:ext cx="7414449" cy="654050"/>
          </a:xfrm>
          <a:prstGeom prst="rect">
            <a:avLst/>
          </a:prstGeom>
        </p:spPr>
        <p:txBody>
          <a:bodyPr anchor="t" rtlCol="false" tIns="0" lIns="0" bIns="0" rIns="0">
            <a:spAutoFit/>
          </a:bodyPr>
          <a:lstStyle/>
          <a:p>
            <a:pPr algn="l">
              <a:lnSpc>
                <a:spcPts val="5199"/>
              </a:lnSpc>
            </a:pPr>
            <a:r>
              <a:rPr lang="en-US" b="true" sz="3999">
                <a:solidFill>
                  <a:srgbClr val="16599D"/>
                </a:solidFill>
                <a:latin typeface="Helios Bold"/>
                <a:ea typeface="Helios Bold"/>
                <a:cs typeface="Helios Bold"/>
                <a:sym typeface="Helios Bold"/>
              </a:rPr>
              <a:t>MỤC LỤC</a:t>
            </a:r>
          </a:p>
        </p:txBody>
      </p:sp>
      <p:sp>
        <p:nvSpPr>
          <p:cNvPr name="TextBox 5" id="5"/>
          <p:cNvSpPr txBox="true"/>
          <p:nvPr/>
        </p:nvSpPr>
        <p:spPr>
          <a:xfrm rot="0">
            <a:off x="892070" y="3272692"/>
            <a:ext cx="4732734" cy="422350"/>
          </a:xfrm>
          <a:prstGeom prst="rect">
            <a:avLst/>
          </a:prstGeom>
        </p:spPr>
        <p:txBody>
          <a:bodyPr anchor="t" rtlCol="false" tIns="0" lIns="0" bIns="0" rIns="0">
            <a:spAutoFit/>
          </a:bodyPr>
          <a:lstStyle/>
          <a:p>
            <a:pPr algn="ctr">
              <a:lnSpc>
                <a:spcPts val="3499"/>
              </a:lnSpc>
              <a:spcBef>
                <a:spcPct val="0"/>
              </a:spcBef>
            </a:pPr>
            <a:r>
              <a:rPr lang="en-US" b="true" sz="2499">
                <a:solidFill>
                  <a:srgbClr val="16599D"/>
                </a:solidFill>
                <a:latin typeface="Open Sans Bold"/>
                <a:ea typeface="Open Sans Bold"/>
                <a:cs typeface="Open Sans Bold"/>
                <a:sym typeface="Open Sans Bold"/>
              </a:rPr>
              <a:t>CHƯƠNG 1: GIỚI THIỆU ĐỀ TÀI</a:t>
            </a:r>
          </a:p>
        </p:txBody>
      </p:sp>
      <p:sp>
        <p:nvSpPr>
          <p:cNvPr name="TextBox 6" id="6"/>
          <p:cNvSpPr txBox="true"/>
          <p:nvPr/>
        </p:nvSpPr>
        <p:spPr>
          <a:xfrm rot="0">
            <a:off x="892070" y="4247492"/>
            <a:ext cx="8607326" cy="422350"/>
          </a:xfrm>
          <a:prstGeom prst="rect">
            <a:avLst/>
          </a:prstGeom>
        </p:spPr>
        <p:txBody>
          <a:bodyPr anchor="t" rtlCol="false" tIns="0" lIns="0" bIns="0" rIns="0">
            <a:spAutoFit/>
          </a:bodyPr>
          <a:lstStyle/>
          <a:p>
            <a:pPr algn="ctr">
              <a:lnSpc>
                <a:spcPts val="3499"/>
              </a:lnSpc>
              <a:spcBef>
                <a:spcPct val="0"/>
              </a:spcBef>
            </a:pPr>
            <a:r>
              <a:rPr lang="en-US" b="true" sz="2499">
                <a:solidFill>
                  <a:srgbClr val="16599D"/>
                </a:solidFill>
                <a:latin typeface="Open Sans Bold"/>
                <a:ea typeface="Open Sans Bold"/>
                <a:cs typeface="Open Sans Bold"/>
                <a:sym typeface="Open Sans Bold"/>
              </a:rPr>
              <a:t>CHƯƠNG 2: CƠ SỞ LÝ THUYẾT VÀ TỔNG QUAN TÀI LIỆU</a:t>
            </a:r>
          </a:p>
        </p:txBody>
      </p:sp>
      <p:sp>
        <p:nvSpPr>
          <p:cNvPr name="TextBox 7" id="7"/>
          <p:cNvSpPr txBox="true"/>
          <p:nvPr/>
        </p:nvSpPr>
        <p:spPr>
          <a:xfrm rot="0">
            <a:off x="892070" y="5222292"/>
            <a:ext cx="6646143" cy="422350"/>
          </a:xfrm>
          <a:prstGeom prst="rect">
            <a:avLst/>
          </a:prstGeom>
        </p:spPr>
        <p:txBody>
          <a:bodyPr anchor="t" rtlCol="false" tIns="0" lIns="0" bIns="0" rIns="0">
            <a:spAutoFit/>
          </a:bodyPr>
          <a:lstStyle/>
          <a:p>
            <a:pPr algn="ctr">
              <a:lnSpc>
                <a:spcPts val="3499"/>
              </a:lnSpc>
              <a:spcBef>
                <a:spcPct val="0"/>
              </a:spcBef>
            </a:pPr>
            <a:r>
              <a:rPr lang="en-US" b="true" sz="2499">
                <a:solidFill>
                  <a:srgbClr val="16599D"/>
                </a:solidFill>
                <a:latin typeface="Open Sans Bold"/>
                <a:ea typeface="Open Sans Bold"/>
                <a:cs typeface="Open Sans Bold"/>
                <a:sym typeface="Open Sans Bold"/>
              </a:rPr>
              <a:t>CHƯƠNG 3: HIỆN THỰC HÓA NGHIÊN CỨU</a:t>
            </a:r>
          </a:p>
        </p:txBody>
      </p:sp>
      <p:sp>
        <p:nvSpPr>
          <p:cNvPr name="TextBox 8" id="8"/>
          <p:cNvSpPr txBox="true"/>
          <p:nvPr/>
        </p:nvSpPr>
        <p:spPr>
          <a:xfrm rot="0">
            <a:off x="892070" y="6197091"/>
            <a:ext cx="5439296" cy="422350"/>
          </a:xfrm>
          <a:prstGeom prst="rect">
            <a:avLst/>
          </a:prstGeom>
        </p:spPr>
        <p:txBody>
          <a:bodyPr anchor="t" rtlCol="false" tIns="0" lIns="0" bIns="0" rIns="0">
            <a:spAutoFit/>
          </a:bodyPr>
          <a:lstStyle/>
          <a:p>
            <a:pPr algn="ctr">
              <a:lnSpc>
                <a:spcPts val="3499"/>
              </a:lnSpc>
              <a:spcBef>
                <a:spcPct val="0"/>
              </a:spcBef>
            </a:pPr>
            <a:r>
              <a:rPr lang="en-US" b="true" sz="2499">
                <a:solidFill>
                  <a:srgbClr val="16599D"/>
                </a:solidFill>
                <a:latin typeface="Open Sans Bold"/>
                <a:ea typeface="Open Sans Bold"/>
                <a:cs typeface="Open Sans Bold"/>
                <a:sym typeface="Open Sans Bold"/>
              </a:rPr>
              <a:t>CHƯƠNG 4: KẾT QUẢ NGHIÊN CỨU</a:t>
            </a:r>
          </a:p>
        </p:txBody>
      </p:sp>
      <p:sp>
        <p:nvSpPr>
          <p:cNvPr name="TextBox 9" id="9"/>
          <p:cNvSpPr txBox="true"/>
          <p:nvPr/>
        </p:nvSpPr>
        <p:spPr>
          <a:xfrm rot="0">
            <a:off x="892070" y="7176017"/>
            <a:ext cx="7272784" cy="422350"/>
          </a:xfrm>
          <a:prstGeom prst="rect">
            <a:avLst/>
          </a:prstGeom>
        </p:spPr>
        <p:txBody>
          <a:bodyPr anchor="t" rtlCol="false" tIns="0" lIns="0" bIns="0" rIns="0">
            <a:spAutoFit/>
          </a:bodyPr>
          <a:lstStyle/>
          <a:p>
            <a:pPr algn="ctr">
              <a:lnSpc>
                <a:spcPts val="3499"/>
              </a:lnSpc>
              <a:spcBef>
                <a:spcPct val="0"/>
              </a:spcBef>
            </a:pPr>
            <a:r>
              <a:rPr lang="en-US" b="true" sz="2499">
                <a:solidFill>
                  <a:srgbClr val="16599D"/>
                </a:solidFill>
                <a:latin typeface="Open Sans Bold"/>
                <a:ea typeface="Open Sans Bold"/>
                <a:cs typeface="Open Sans Bold"/>
                <a:sym typeface="Open Sans Bold"/>
              </a:rPr>
              <a:t>CHƯƠNG 5: KẾT LUẬN VÀ HƯỚNG PHÁT TRIỂN</a:t>
            </a:r>
          </a:p>
        </p:txBody>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16599D"/>
                </a:solidFill>
                <a:latin typeface="Noto Serif Display"/>
                <a:ea typeface="Noto Serif Display"/>
                <a:cs typeface="Noto Serif Display"/>
                <a:sym typeface="Noto Serif Display"/>
              </a:rPr>
              <a:t>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7FBFF"/>
        </a:solidFill>
      </p:bgPr>
    </p:bg>
    <p:spTree>
      <p:nvGrpSpPr>
        <p:cNvPr id="1" name=""/>
        <p:cNvGrpSpPr/>
        <p:nvPr/>
      </p:nvGrpSpPr>
      <p:grpSpPr>
        <a:xfrm>
          <a:off x="0" y="0"/>
          <a:ext cx="0" cy="0"/>
          <a:chOff x="0" y="0"/>
          <a:chExt cx="0" cy="0"/>
        </a:xfrm>
      </p:grpSpPr>
      <p:sp>
        <p:nvSpPr>
          <p:cNvPr name="Freeform 2" id="2"/>
          <p:cNvSpPr/>
          <p:nvPr/>
        </p:nvSpPr>
        <p:spPr>
          <a:xfrm flipH="false" flipV="false" rot="0">
            <a:off x="-462496" y="2020724"/>
            <a:ext cx="12785759" cy="5795777"/>
          </a:xfrm>
          <a:custGeom>
            <a:avLst/>
            <a:gdLst/>
            <a:ahLst/>
            <a:cxnLst/>
            <a:rect r="r" b="b" t="t" l="l"/>
            <a:pathLst>
              <a:path h="5795777" w="12785759">
                <a:moveTo>
                  <a:pt x="0" y="0"/>
                </a:moveTo>
                <a:lnTo>
                  <a:pt x="12785758" y="0"/>
                </a:lnTo>
                <a:lnTo>
                  <a:pt x="12785758" y="5795778"/>
                </a:lnTo>
                <a:lnTo>
                  <a:pt x="0" y="5795778"/>
                </a:lnTo>
                <a:lnTo>
                  <a:pt x="0" y="0"/>
                </a:lnTo>
                <a:close/>
              </a:path>
            </a:pathLst>
          </a:custGeom>
          <a:blipFill>
            <a:blip r:embed="rId2">
              <a:alphaModFix amt="40000"/>
            </a:blip>
            <a:stretch>
              <a:fillRect l="-1256" t="-2354" r="0" b="-2354"/>
            </a:stretch>
          </a:blipFill>
        </p:spPr>
      </p:sp>
      <p:grpSp>
        <p:nvGrpSpPr>
          <p:cNvPr name="Group 3" id="3"/>
          <p:cNvGrpSpPr/>
          <p:nvPr/>
        </p:nvGrpSpPr>
        <p:grpSpPr>
          <a:xfrm rot="-2700000">
            <a:off x="11259159" y="7452170"/>
            <a:ext cx="10211745" cy="2440924"/>
            <a:chOff x="0" y="0"/>
            <a:chExt cx="3042837" cy="727333"/>
          </a:xfrm>
        </p:grpSpPr>
        <p:sp>
          <p:nvSpPr>
            <p:cNvPr name="Freeform 4" id="4"/>
            <p:cNvSpPr/>
            <p:nvPr/>
          </p:nvSpPr>
          <p:spPr>
            <a:xfrm flipH="false" flipV="false" rot="0">
              <a:off x="0" y="0"/>
              <a:ext cx="3042837" cy="727333"/>
            </a:xfrm>
            <a:custGeom>
              <a:avLst/>
              <a:gdLst/>
              <a:ahLst/>
              <a:cxnLst/>
              <a:rect r="r" b="b" t="t" l="l"/>
              <a:pathLst>
                <a:path h="727333" w="3042837">
                  <a:moveTo>
                    <a:pt x="0" y="0"/>
                  </a:moveTo>
                  <a:lnTo>
                    <a:pt x="3042837" y="0"/>
                  </a:lnTo>
                  <a:lnTo>
                    <a:pt x="3042837" y="727333"/>
                  </a:lnTo>
                  <a:lnTo>
                    <a:pt x="0" y="727333"/>
                  </a:lnTo>
                  <a:close/>
                </a:path>
              </a:pathLst>
            </a:custGeom>
            <a:solidFill>
              <a:srgbClr val="16599D"/>
            </a:solidFill>
          </p:spPr>
        </p:sp>
        <p:sp>
          <p:nvSpPr>
            <p:cNvPr name="TextBox 5" id="5"/>
            <p:cNvSpPr txBox="true"/>
            <p:nvPr/>
          </p:nvSpPr>
          <p:spPr>
            <a:xfrm>
              <a:off x="0" y="-38100"/>
              <a:ext cx="3042837" cy="765433"/>
            </a:xfrm>
            <a:prstGeom prst="rect">
              <a:avLst/>
            </a:prstGeom>
          </p:spPr>
          <p:txBody>
            <a:bodyPr anchor="ctr" rtlCol="false" tIns="50800" lIns="50800" bIns="50800" rIns="50800"/>
            <a:lstStyle/>
            <a:p>
              <a:pPr algn="ctr">
                <a:lnSpc>
                  <a:spcPts val="2659"/>
                </a:lnSpc>
                <a:spcBef>
                  <a:spcPct val="0"/>
                </a:spcBef>
              </a:pPr>
            </a:p>
          </p:txBody>
        </p:sp>
      </p:grpSp>
      <p:pic>
        <p:nvPicPr>
          <p:cNvPr name="Picture 6" id="6"/>
          <p:cNvPicPr>
            <a:picLocks noChangeAspect="true"/>
          </p:cNvPicPr>
          <p:nvPr/>
        </p:nvPicPr>
        <p:blipFill>
          <a:blip r:embed="rId3"/>
          <a:srcRect l="0" t="0" r="0" b="0"/>
          <a:stretch>
            <a:fillRect/>
          </a:stretch>
        </p:blipFill>
        <p:spPr>
          <a:xfrm flipH="false" flipV="false" rot="0">
            <a:off x="11479373" y="170852"/>
            <a:ext cx="5968763" cy="6782685"/>
          </a:xfrm>
          <a:prstGeom prst="rect">
            <a:avLst/>
          </a:prstGeom>
        </p:spPr>
      </p:pic>
      <p:grpSp>
        <p:nvGrpSpPr>
          <p:cNvPr name="Group 7" id="7"/>
          <p:cNvGrpSpPr/>
          <p:nvPr/>
        </p:nvGrpSpPr>
        <p:grpSpPr>
          <a:xfrm rot="-2700000">
            <a:off x="14773604" y="8138004"/>
            <a:ext cx="5641848" cy="2550578"/>
            <a:chOff x="0" y="0"/>
            <a:chExt cx="1681125" cy="760006"/>
          </a:xfrm>
        </p:grpSpPr>
        <p:sp>
          <p:nvSpPr>
            <p:cNvPr name="Freeform 8" id="8"/>
            <p:cNvSpPr/>
            <p:nvPr/>
          </p:nvSpPr>
          <p:spPr>
            <a:xfrm flipH="false" flipV="false" rot="0">
              <a:off x="0" y="0"/>
              <a:ext cx="1681125" cy="760006"/>
            </a:xfrm>
            <a:custGeom>
              <a:avLst/>
              <a:gdLst/>
              <a:ahLst/>
              <a:cxnLst/>
              <a:rect r="r" b="b" t="t" l="l"/>
              <a:pathLst>
                <a:path h="760006" w="1681125">
                  <a:moveTo>
                    <a:pt x="0" y="0"/>
                  </a:moveTo>
                  <a:lnTo>
                    <a:pt x="1681125" y="0"/>
                  </a:lnTo>
                  <a:lnTo>
                    <a:pt x="1681125" y="760006"/>
                  </a:lnTo>
                  <a:lnTo>
                    <a:pt x="0" y="760006"/>
                  </a:lnTo>
                  <a:close/>
                </a:path>
              </a:pathLst>
            </a:custGeom>
            <a:solidFill>
              <a:srgbClr val="2978C8"/>
            </a:solidFill>
          </p:spPr>
        </p:sp>
        <p:sp>
          <p:nvSpPr>
            <p:cNvPr name="TextBox 9" id="9"/>
            <p:cNvSpPr txBox="true"/>
            <p:nvPr/>
          </p:nvSpPr>
          <p:spPr>
            <a:xfrm>
              <a:off x="0" y="-38100"/>
              <a:ext cx="1681125" cy="798106"/>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5470251" y="-113772"/>
            <a:ext cx="5816332" cy="5032385"/>
            <a:chOff x="0" y="0"/>
            <a:chExt cx="406400" cy="351624"/>
          </a:xfrm>
        </p:grpSpPr>
        <p:sp>
          <p:nvSpPr>
            <p:cNvPr name="Freeform 11" id="11"/>
            <p:cNvSpPr/>
            <p:nvPr/>
          </p:nvSpPr>
          <p:spPr>
            <a:xfrm flipH="false" flipV="false" rot="0">
              <a:off x="0" y="0"/>
              <a:ext cx="406400" cy="351624"/>
            </a:xfrm>
            <a:custGeom>
              <a:avLst/>
              <a:gdLst/>
              <a:ahLst/>
              <a:cxnLst/>
              <a:rect r="r" b="b" t="t" l="l"/>
              <a:pathLst>
                <a:path h="351624" w="406400">
                  <a:moveTo>
                    <a:pt x="203200" y="0"/>
                  </a:moveTo>
                  <a:lnTo>
                    <a:pt x="0" y="0"/>
                  </a:lnTo>
                  <a:lnTo>
                    <a:pt x="203200" y="351624"/>
                  </a:lnTo>
                  <a:lnTo>
                    <a:pt x="406400" y="351624"/>
                  </a:lnTo>
                  <a:lnTo>
                    <a:pt x="203200" y="0"/>
                  </a:lnTo>
                  <a:close/>
                </a:path>
              </a:pathLst>
            </a:custGeom>
            <a:solidFill>
              <a:srgbClr val="0A162E"/>
            </a:solidFill>
          </p:spPr>
        </p:sp>
        <p:sp>
          <p:nvSpPr>
            <p:cNvPr name="TextBox 12" id="12"/>
            <p:cNvSpPr txBox="true"/>
            <p:nvPr/>
          </p:nvSpPr>
          <p:spPr>
            <a:xfrm>
              <a:off x="101600" y="-38100"/>
              <a:ext cx="203200" cy="389724"/>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7919775">
            <a:off x="15612605" y="-1019419"/>
            <a:ext cx="3509202" cy="5822265"/>
            <a:chOff x="0" y="0"/>
            <a:chExt cx="406400" cy="674275"/>
          </a:xfrm>
        </p:grpSpPr>
        <p:sp>
          <p:nvSpPr>
            <p:cNvPr name="Freeform 14" id="14"/>
            <p:cNvSpPr/>
            <p:nvPr/>
          </p:nvSpPr>
          <p:spPr>
            <a:xfrm flipH="false" flipV="false" rot="0">
              <a:off x="0" y="0"/>
              <a:ext cx="406400" cy="674275"/>
            </a:xfrm>
            <a:custGeom>
              <a:avLst/>
              <a:gdLst/>
              <a:ahLst/>
              <a:cxnLst/>
              <a:rect r="r" b="b" t="t" l="l"/>
              <a:pathLst>
                <a:path h="674275" w="406400">
                  <a:moveTo>
                    <a:pt x="203200" y="0"/>
                  </a:moveTo>
                  <a:lnTo>
                    <a:pt x="406400" y="0"/>
                  </a:lnTo>
                  <a:lnTo>
                    <a:pt x="203200" y="674275"/>
                  </a:lnTo>
                  <a:lnTo>
                    <a:pt x="0" y="674275"/>
                  </a:lnTo>
                  <a:lnTo>
                    <a:pt x="203200" y="0"/>
                  </a:lnTo>
                  <a:close/>
                </a:path>
              </a:pathLst>
            </a:custGeom>
            <a:solidFill>
              <a:srgbClr val="395D91"/>
            </a:solidFill>
          </p:spPr>
        </p:sp>
        <p:sp>
          <p:nvSpPr>
            <p:cNvPr name="TextBox 15" id="15"/>
            <p:cNvSpPr txBox="true"/>
            <p:nvPr/>
          </p:nvSpPr>
          <p:spPr>
            <a:xfrm>
              <a:off x="101600" y="-38100"/>
              <a:ext cx="203200" cy="712375"/>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2036043">
            <a:off x="-106894" y="8573053"/>
            <a:ext cx="3297220" cy="1125176"/>
          </a:xfrm>
          <a:custGeom>
            <a:avLst/>
            <a:gdLst/>
            <a:ahLst/>
            <a:cxnLst/>
            <a:rect r="r" b="b" t="t" l="l"/>
            <a:pathLst>
              <a:path h="1125176" w="3297220">
                <a:moveTo>
                  <a:pt x="0" y="0"/>
                </a:moveTo>
                <a:lnTo>
                  <a:pt x="3297220" y="0"/>
                </a:lnTo>
                <a:lnTo>
                  <a:pt x="3297220" y="1125177"/>
                </a:lnTo>
                <a:lnTo>
                  <a:pt x="0" y="11251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7" id="17"/>
          <p:cNvSpPr txBox="true"/>
          <p:nvPr/>
        </p:nvSpPr>
        <p:spPr>
          <a:xfrm rot="0">
            <a:off x="5167010" y="508673"/>
            <a:ext cx="7953980" cy="654050"/>
          </a:xfrm>
          <a:prstGeom prst="rect">
            <a:avLst/>
          </a:prstGeom>
        </p:spPr>
        <p:txBody>
          <a:bodyPr anchor="t" rtlCol="false" tIns="0" lIns="0" bIns="0" rIns="0">
            <a:spAutoFit/>
          </a:bodyPr>
          <a:lstStyle/>
          <a:p>
            <a:pPr algn="l">
              <a:lnSpc>
                <a:spcPts val="5199"/>
              </a:lnSpc>
            </a:pPr>
            <a:r>
              <a:rPr lang="en-US" b="true" sz="3999">
                <a:solidFill>
                  <a:srgbClr val="16599D"/>
                </a:solidFill>
                <a:latin typeface="Helios Bold"/>
                <a:ea typeface="Helios Bold"/>
                <a:cs typeface="Helios Bold"/>
                <a:sym typeface="Helios Bold"/>
              </a:rPr>
              <a:t>CHƯƠNG 1: GIỚI THIỆU ĐỀ TÀI</a:t>
            </a:r>
          </a:p>
        </p:txBody>
      </p:sp>
      <p:sp>
        <p:nvSpPr>
          <p:cNvPr name="TextBox 18" id="18"/>
          <p:cNvSpPr txBox="true"/>
          <p:nvPr/>
        </p:nvSpPr>
        <p:spPr>
          <a:xfrm rot="0">
            <a:off x="730191" y="2857100"/>
            <a:ext cx="10265502" cy="3658236"/>
          </a:xfrm>
          <a:prstGeom prst="rect">
            <a:avLst/>
          </a:prstGeom>
        </p:spPr>
        <p:txBody>
          <a:bodyPr anchor="t" rtlCol="false" tIns="0" lIns="0" bIns="0" rIns="0">
            <a:spAutoFit/>
          </a:bodyPr>
          <a:lstStyle/>
          <a:p>
            <a:pPr algn="just">
              <a:lnSpc>
                <a:spcPts val="3639"/>
              </a:lnSpc>
              <a:spcBef>
                <a:spcPct val="0"/>
              </a:spcBef>
            </a:pPr>
            <a:r>
              <a:rPr lang="en-US" sz="2599">
                <a:solidFill>
                  <a:srgbClr val="16599D"/>
                </a:solidFill>
                <a:latin typeface="Helios"/>
                <a:ea typeface="Helios"/>
                <a:cs typeface="Helios"/>
                <a:sym typeface="Helios"/>
              </a:rPr>
              <a:t>     </a:t>
            </a:r>
            <a:r>
              <a:rPr lang="en-US" sz="2599">
                <a:solidFill>
                  <a:srgbClr val="16599D"/>
                </a:solidFill>
                <a:latin typeface="Helios"/>
                <a:ea typeface="Helios"/>
                <a:cs typeface="Helios"/>
                <a:sym typeface="Helios"/>
              </a:rPr>
              <a:t>Trong bối cảnh toàn cầu hóa, tiếng Anh ngày càng giữ vai trò quan trọng trong học tập, nghiên cứu và công việc. Trong bốn kỹ năng ngôn ngữ, Reading được xem là nền tảng, giúp người học tiếp cận thông tin, mở rộng kiến thức và rèn luyện tư duy phản biện.</a:t>
            </a:r>
          </a:p>
          <a:p>
            <a:pPr algn="just">
              <a:lnSpc>
                <a:spcPts val="3639"/>
              </a:lnSpc>
              <a:spcBef>
                <a:spcPct val="0"/>
              </a:spcBef>
            </a:pPr>
            <a:r>
              <a:rPr lang="en-US" sz="2599">
                <a:solidFill>
                  <a:srgbClr val="16599D"/>
                </a:solidFill>
                <a:latin typeface="Helios"/>
                <a:ea typeface="Helios"/>
                <a:cs typeface="Helios"/>
                <a:sym typeface="Helios"/>
              </a:rPr>
              <a:t>      Bên cạnh đó, sự phát triển của công nghệ thông tin và cơ sở dữ liệu NoSQL như MongoDB đã mở ra cơ hội xây dựng hệ thống học tập trực tuyến hiện đại, linh hoạt và dễ mở rộng. Đây chính là lý do tôi chọn nghiên cứu và xây dựng hệ thống này.</a:t>
            </a:r>
          </a:p>
        </p:txBody>
      </p:sp>
      <p:sp>
        <p:nvSpPr>
          <p:cNvPr name="TextBox 19" id="19"/>
          <p:cNvSpPr txBox="true"/>
          <p:nvPr/>
        </p:nvSpPr>
        <p:spPr>
          <a:xfrm rot="0">
            <a:off x="730191" y="1954049"/>
            <a:ext cx="3944466" cy="547296"/>
          </a:xfrm>
          <a:prstGeom prst="rect">
            <a:avLst/>
          </a:prstGeom>
        </p:spPr>
        <p:txBody>
          <a:bodyPr anchor="t" rtlCol="false" tIns="0" lIns="0" bIns="0" rIns="0">
            <a:spAutoFit/>
          </a:bodyPr>
          <a:lstStyle/>
          <a:p>
            <a:pPr algn="ctr">
              <a:lnSpc>
                <a:spcPts val="4479"/>
              </a:lnSpc>
              <a:spcBef>
                <a:spcPct val="0"/>
              </a:spcBef>
            </a:pPr>
            <a:r>
              <a:rPr lang="en-US" b="true" sz="3199">
                <a:solidFill>
                  <a:srgbClr val="16599D"/>
                </a:solidFill>
                <a:latin typeface="Helios Bold"/>
                <a:ea typeface="Helios Bold"/>
                <a:cs typeface="Helios Bold"/>
                <a:sym typeface="Helios Bold"/>
              </a:rPr>
              <a:t>LÝ</a:t>
            </a:r>
            <a:r>
              <a:rPr lang="en-US" b="true" sz="3199">
                <a:solidFill>
                  <a:srgbClr val="16599D"/>
                </a:solidFill>
                <a:latin typeface="Helios Bold"/>
                <a:ea typeface="Helios Bold"/>
                <a:cs typeface="Helios Bold"/>
                <a:sym typeface="Helios Bold"/>
              </a:rPr>
              <a:t> DO CHỌN ĐỀ TÀI</a:t>
            </a:r>
          </a:p>
        </p:txBody>
      </p:sp>
      <p:sp>
        <p:nvSpPr>
          <p:cNvPr name="TextBox 20" id="2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7FBFF"/>
        </a:solidFill>
      </p:bgPr>
    </p:bg>
    <p:spTree>
      <p:nvGrpSpPr>
        <p:cNvPr id="1" name=""/>
        <p:cNvGrpSpPr/>
        <p:nvPr/>
      </p:nvGrpSpPr>
      <p:grpSpPr>
        <a:xfrm>
          <a:off x="0" y="0"/>
          <a:ext cx="0" cy="0"/>
          <a:chOff x="0" y="0"/>
          <a:chExt cx="0" cy="0"/>
        </a:xfrm>
      </p:grpSpPr>
      <p:sp>
        <p:nvSpPr>
          <p:cNvPr name="Freeform 2" id="2"/>
          <p:cNvSpPr/>
          <p:nvPr/>
        </p:nvSpPr>
        <p:spPr>
          <a:xfrm flipH="false" flipV="false" rot="0">
            <a:off x="0" y="1712839"/>
            <a:ext cx="12396240" cy="6150774"/>
          </a:xfrm>
          <a:custGeom>
            <a:avLst/>
            <a:gdLst/>
            <a:ahLst/>
            <a:cxnLst/>
            <a:rect r="r" b="b" t="t" l="l"/>
            <a:pathLst>
              <a:path h="6150774" w="12396240">
                <a:moveTo>
                  <a:pt x="0" y="0"/>
                </a:moveTo>
                <a:lnTo>
                  <a:pt x="12396240" y="0"/>
                </a:lnTo>
                <a:lnTo>
                  <a:pt x="12396240" y="6150774"/>
                </a:lnTo>
                <a:lnTo>
                  <a:pt x="0" y="6150774"/>
                </a:lnTo>
                <a:lnTo>
                  <a:pt x="0" y="0"/>
                </a:lnTo>
                <a:close/>
              </a:path>
            </a:pathLst>
          </a:custGeom>
          <a:blipFill>
            <a:blip r:embed="rId2">
              <a:alphaModFix amt="40000"/>
            </a:blip>
            <a:stretch>
              <a:fillRect l="-7224" t="0" r="-1061" b="-2299"/>
            </a:stretch>
          </a:blipFill>
        </p:spPr>
      </p:sp>
      <p:grpSp>
        <p:nvGrpSpPr>
          <p:cNvPr name="Group 3" id="3"/>
          <p:cNvGrpSpPr/>
          <p:nvPr/>
        </p:nvGrpSpPr>
        <p:grpSpPr>
          <a:xfrm rot="-2700000">
            <a:off x="11259159" y="7452170"/>
            <a:ext cx="10211745" cy="2440924"/>
            <a:chOff x="0" y="0"/>
            <a:chExt cx="3042837" cy="727333"/>
          </a:xfrm>
        </p:grpSpPr>
        <p:sp>
          <p:nvSpPr>
            <p:cNvPr name="Freeform 4" id="4"/>
            <p:cNvSpPr/>
            <p:nvPr/>
          </p:nvSpPr>
          <p:spPr>
            <a:xfrm flipH="false" flipV="false" rot="0">
              <a:off x="0" y="0"/>
              <a:ext cx="3042837" cy="727333"/>
            </a:xfrm>
            <a:custGeom>
              <a:avLst/>
              <a:gdLst/>
              <a:ahLst/>
              <a:cxnLst/>
              <a:rect r="r" b="b" t="t" l="l"/>
              <a:pathLst>
                <a:path h="727333" w="3042837">
                  <a:moveTo>
                    <a:pt x="0" y="0"/>
                  </a:moveTo>
                  <a:lnTo>
                    <a:pt x="3042837" y="0"/>
                  </a:lnTo>
                  <a:lnTo>
                    <a:pt x="3042837" y="727333"/>
                  </a:lnTo>
                  <a:lnTo>
                    <a:pt x="0" y="727333"/>
                  </a:lnTo>
                  <a:close/>
                </a:path>
              </a:pathLst>
            </a:custGeom>
            <a:solidFill>
              <a:srgbClr val="16599D"/>
            </a:solidFill>
          </p:spPr>
        </p:sp>
        <p:sp>
          <p:nvSpPr>
            <p:cNvPr name="TextBox 5" id="5"/>
            <p:cNvSpPr txBox="true"/>
            <p:nvPr/>
          </p:nvSpPr>
          <p:spPr>
            <a:xfrm>
              <a:off x="0" y="-38100"/>
              <a:ext cx="3042837" cy="765433"/>
            </a:xfrm>
            <a:prstGeom prst="rect">
              <a:avLst/>
            </a:prstGeom>
          </p:spPr>
          <p:txBody>
            <a:bodyPr anchor="ctr" rtlCol="false" tIns="50800" lIns="50800" bIns="50800" rIns="50800"/>
            <a:lstStyle/>
            <a:p>
              <a:pPr algn="ctr">
                <a:lnSpc>
                  <a:spcPts val="2659"/>
                </a:lnSpc>
                <a:spcBef>
                  <a:spcPct val="0"/>
                </a:spcBef>
              </a:pPr>
            </a:p>
          </p:txBody>
        </p:sp>
      </p:grpSp>
      <p:pic>
        <p:nvPicPr>
          <p:cNvPr name="Picture 6" id="6"/>
          <p:cNvPicPr>
            <a:picLocks noChangeAspect="true"/>
          </p:cNvPicPr>
          <p:nvPr/>
        </p:nvPicPr>
        <p:blipFill>
          <a:blip r:embed="rId3"/>
          <a:srcRect l="0" t="0" r="0" b="0"/>
          <a:stretch>
            <a:fillRect/>
          </a:stretch>
        </p:blipFill>
        <p:spPr>
          <a:xfrm flipH="false" flipV="false" rot="0">
            <a:off x="11479373" y="170852"/>
            <a:ext cx="5968763" cy="6782685"/>
          </a:xfrm>
          <a:prstGeom prst="rect">
            <a:avLst/>
          </a:prstGeom>
        </p:spPr>
      </p:pic>
      <p:grpSp>
        <p:nvGrpSpPr>
          <p:cNvPr name="Group 7" id="7"/>
          <p:cNvGrpSpPr/>
          <p:nvPr/>
        </p:nvGrpSpPr>
        <p:grpSpPr>
          <a:xfrm rot="-2700000">
            <a:off x="14773604" y="8138004"/>
            <a:ext cx="5641848" cy="2550578"/>
            <a:chOff x="0" y="0"/>
            <a:chExt cx="1681125" cy="760006"/>
          </a:xfrm>
        </p:grpSpPr>
        <p:sp>
          <p:nvSpPr>
            <p:cNvPr name="Freeform 8" id="8"/>
            <p:cNvSpPr/>
            <p:nvPr/>
          </p:nvSpPr>
          <p:spPr>
            <a:xfrm flipH="false" flipV="false" rot="0">
              <a:off x="0" y="0"/>
              <a:ext cx="1681125" cy="760006"/>
            </a:xfrm>
            <a:custGeom>
              <a:avLst/>
              <a:gdLst/>
              <a:ahLst/>
              <a:cxnLst/>
              <a:rect r="r" b="b" t="t" l="l"/>
              <a:pathLst>
                <a:path h="760006" w="1681125">
                  <a:moveTo>
                    <a:pt x="0" y="0"/>
                  </a:moveTo>
                  <a:lnTo>
                    <a:pt x="1681125" y="0"/>
                  </a:lnTo>
                  <a:lnTo>
                    <a:pt x="1681125" y="760006"/>
                  </a:lnTo>
                  <a:lnTo>
                    <a:pt x="0" y="760006"/>
                  </a:lnTo>
                  <a:close/>
                </a:path>
              </a:pathLst>
            </a:custGeom>
            <a:solidFill>
              <a:srgbClr val="2978C8"/>
            </a:solidFill>
          </p:spPr>
        </p:sp>
        <p:sp>
          <p:nvSpPr>
            <p:cNvPr name="TextBox 9" id="9"/>
            <p:cNvSpPr txBox="true"/>
            <p:nvPr/>
          </p:nvSpPr>
          <p:spPr>
            <a:xfrm>
              <a:off x="0" y="-38100"/>
              <a:ext cx="1681125" cy="798106"/>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5470251" y="-113772"/>
            <a:ext cx="5816332" cy="5032385"/>
            <a:chOff x="0" y="0"/>
            <a:chExt cx="406400" cy="351624"/>
          </a:xfrm>
        </p:grpSpPr>
        <p:sp>
          <p:nvSpPr>
            <p:cNvPr name="Freeform 11" id="11"/>
            <p:cNvSpPr/>
            <p:nvPr/>
          </p:nvSpPr>
          <p:spPr>
            <a:xfrm flipH="false" flipV="false" rot="0">
              <a:off x="0" y="0"/>
              <a:ext cx="406400" cy="351624"/>
            </a:xfrm>
            <a:custGeom>
              <a:avLst/>
              <a:gdLst/>
              <a:ahLst/>
              <a:cxnLst/>
              <a:rect r="r" b="b" t="t" l="l"/>
              <a:pathLst>
                <a:path h="351624" w="406400">
                  <a:moveTo>
                    <a:pt x="203200" y="0"/>
                  </a:moveTo>
                  <a:lnTo>
                    <a:pt x="0" y="0"/>
                  </a:lnTo>
                  <a:lnTo>
                    <a:pt x="203200" y="351624"/>
                  </a:lnTo>
                  <a:lnTo>
                    <a:pt x="406400" y="351624"/>
                  </a:lnTo>
                  <a:lnTo>
                    <a:pt x="203200" y="0"/>
                  </a:lnTo>
                  <a:close/>
                </a:path>
              </a:pathLst>
            </a:custGeom>
            <a:solidFill>
              <a:srgbClr val="0A162E"/>
            </a:solidFill>
          </p:spPr>
        </p:sp>
        <p:sp>
          <p:nvSpPr>
            <p:cNvPr name="TextBox 12" id="12"/>
            <p:cNvSpPr txBox="true"/>
            <p:nvPr/>
          </p:nvSpPr>
          <p:spPr>
            <a:xfrm>
              <a:off x="101600" y="-38100"/>
              <a:ext cx="203200" cy="389724"/>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7919775">
            <a:off x="15612605" y="-1019419"/>
            <a:ext cx="3509202" cy="5822265"/>
            <a:chOff x="0" y="0"/>
            <a:chExt cx="406400" cy="674275"/>
          </a:xfrm>
        </p:grpSpPr>
        <p:sp>
          <p:nvSpPr>
            <p:cNvPr name="Freeform 14" id="14"/>
            <p:cNvSpPr/>
            <p:nvPr/>
          </p:nvSpPr>
          <p:spPr>
            <a:xfrm flipH="false" flipV="false" rot="0">
              <a:off x="0" y="0"/>
              <a:ext cx="406400" cy="674275"/>
            </a:xfrm>
            <a:custGeom>
              <a:avLst/>
              <a:gdLst/>
              <a:ahLst/>
              <a:cxnLst/>
              <a:rect r="r" b="b" t="t" l="l"/>
              <a:pathLst>
                <a:path h="674275" w="406400">
                  <a:moveTo>
                    <a:pt x="203200" y="0"/>
                  </a:moveTo>
                  <a:lnTo>
                    <a:pt x="406400" y="0"/>
                  </a:lnTo>
                  <a:lnTo>
                    <a:pt x="203200" y="674275"/>
                  </a:lnTo>
                  <a:lnTo>
                    <a:pt x="0" y="674275"/>
                  </a:lnTo>
                  <a:lnTo>
                    <a:pt x="203200" y="0"/>
                  </a:lnTo>
                  <a:close/>
                </a:path>
              </a:pathLst>
            </a:custGeom>
            <a:solidFill>
              <a:srgbClr val="395D91"/>
            </a:solidFill>
          </p:spPr>
        </p:sp>
        <p:sp>
          <p:nvSpPr>
            <p:cNvPr name="TextBox 15" id="15"/>
            <p:cNvSpPr txBox="true"/>
            <p:nvPr/>
          </p:nvSpPr>
          <p:spPr>
            <a:xfrm>
              <a:off x="101600" y="-38100"/>
              <a:ext cx="203200" cy="712375"/>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2036043">
            <a:off x="-106894" y="8573053"/>
            <a:ext cx="3297220" cy="1125176"/>
          </a:xfrm>
          <a:custGeom>
            <a:avLst/>
            <a:gdLst/>
            <a:ahLst/>
            <a:cxnLst/>
            <a:rect r="r" b="b" t="t" l="l"/>
            <a:pathLst>
              <a:path h="1125176" w="3297220">
                <a:moveTo>
                  <a:pt x="0" y="0"/>
                </a:moveTo>
                <a:lnTo>
                  <a:pt x="3297220" y="0"/>
                </a:lnTo>
                <a:lnTo>
                  <a:pt x="3297220" y="1125177"/>
                </a:lnTo>
                <a:lnTo>
                  <a:pt x="0" y="11251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7" id="17"/>
          <p:cNvSpPr txBox="true"/>
          <p:nvPr/>
        </p:nvSpPr>
        <p:spPr>
          <a:xfrm rot="0">
            <a:off x="5167010" y="526658"/>
            <a:ext cx="7953980" cy="654050"/>
          </a:xfrm>
          <a:prstGeom prst="rect">
            <a:avLst/>
          </a:prstGeom>
        </p:spPr>
        <p:txBody>
          <a:bodyPr anchor="t" rtlCol="false" tIns="0" lIns="0" bIns="0" rIns="0">
            <a:spAutoFit/>
          </a:bodyPr>
          <a:lstStyle/>
          <a:p>
            <a:pPr algn="l">
              <a:lnSpc>
                <a:spcPts val="5199"/>
              </a:lnSpc>
            </a:pPr>
            <a:r>
              <a:rPr lang="en-US" b="true" sz="3999">
                <a:solidFill>
                  <a:srgbClr val="16599D"/>
                </a:solidFill>
                <a:latin typeface="Helios Bold"/>
                <a:ea typeface="Helios Bold"/>
                <a:cs typeface="Helios Bold"/>
                <a:sym typeface="Helios Bold"/>
              </a:rPr>
              <a:t>CHƯƠNG 1: GIỚI THIỆU ĐỀ TÀI</a:t>
            </a:r>
          </a:p>
        </p:txBody>
      </p:sp>
      <p:sp>
        <p:nvSpPr>
          <p:cNvPr name="TextBox 18" id="18"/>
          <p:cNvSpPr txBox="true"/>
          <p:nvPr/>
        </p:nvSpPr>
        <p:spPr>
          <a:xfrm rot="0">
            <a:off x="493364" y="2634595"/>
            <a:ext cx="10556435" cy="4115436"/>
          </a:xfrm>
          <a:prstGeom prst="rect">
            <a:avLst/>
          </a:prstGeom>
        </p:spPr>
        <p:txBody>
          <a:bodyPr anchor="t" rtlCol="false" tIns="0" lIns="0" bIns="0" rIns="0">
            <a:spAutoFit/>
          </a:bodyPr>
          <a:lstStyle/>
          <a:p>
            <a:pPr algn="just" marL="561336" indent="-280668" lvl="1">
              <a:lnSpc>
                <a:spcPts val="3639"/>
              </a:lnSpc>
              <a:buFont typeface="Arial"/>
              <a:buChar char="•"/>
            </a:pPr>
            <a:r>
              <a:rPr lang="en-US" sz="2599">
                <a:solidFill>
                  <a:srgbClr val="16599D"/>
                </a:solidFill>
                <a:latin typeface="Helios"/>
                <a:ea typeface="Helios"/>
                <a:cs typeface="Helios"/>
                <a:sym typeface="Helios"/>
              </a:rPr>
              <a:t>Đề tài hướ</a:t>
            </a:r>
            <a:r>
              <a:rPr lang="en-US" sz="2599">
                <a:solidFill>
                  <a:srgbClr val="16599D"/>
                </a:solidFill>
                <a:latin typeface="Helios"/>
                <a:ea typeface="Helios"/>
                <a:cs typeface="Helios"/>
                <a:sym typeface="Helios"/>
              </a:rPr>
              <a:t>ng đến việc phát triển một hệ thống luyện thi Reading trực tuyến cho người học tiếng Anh.</a:t>
            </a:r>
          </a:p>
          <a:p>
            <a:pPr algn="just" marL="561336" indent="-280668" lvl="1">
              <a:lnSpc>
                <a:spcPts val="3639"/>
              </a:lnSpc>
              <a:buFont typeface="Arial"/>
              <a:buChar char="•"/>
            </a:pPr>
            <a:r>
              <a:rPr lang="en-US" sz="2599">
                <a:solidFill>
                  <a:srgbClr val="16599D"/>
                </a:solidFill>
                <a:latin typeface="Helios"/>
                <a:ea typeface="Helios"/>
                <a:cs typeface="Helios"/>
                <a:sym typeface="Helios"/>
              </a:rPr>
              <a:t>Cụ thể, hệ thống hỗ trợ nhiều dạng câu hỏi thường gặp trong các kỳ thi như Multiple Choice, Matching Headings, Fill in Blank, True/False/Not Given và Short Answer.</a:t>
            </a:r>
          </a:p>
          <a:p>
            <a:pPr algn="just" marL="561336" indent="-280668" lvl="1">
              <a:lnSpc>
                <a:spcPts val="3639"/>
              </a:lnSpc>
              <a:buFont typeface="Arial"/>
              <a:buChar char="•"/>
            </a:pPr>
            <a:r>
              <a:rPr lang="en-US" sz="2599">
                <a:solidFill>
                  <a:srgbClr val="16599D"/>
                </a:solidFill>
                <a:latin typeface="Helios"/>
                <a:ea typeface="Helios"/>
                <a:cs typeface="Helios"/>
                <a:sym typeface="Helios"/>
              </a:rPr>
              <a:t>Hệ thống có khả năng chấm điểm tự động, đưa ra thống kê kết quả, giúp người học tự đánh giá năng lực. Đồng thời, quản trị viên và người học được phân quyền rõ ràng để đảm bảo vận hành an toàn, hiệu quả.</a:t>
            </a:r>
          </a:p>
        </p:txBody>
      </p:sp>
      <p:sp>
        <p:nvSpPr>
          <p:cNvPr name="TextBox 19" id="19"/>
          <p:cNvSpPr txBox="true"/>
          <p:nvPr/>
        </p:nvSpPr>
        <p:spPr>
          <a:xfrm rot="0">
            <a:off x="667992" y="1825039"/>
            <a:ext cx="3078510" cy="507366"/>
          </a:xfrm>
          <a:prstGeom prst="rect">
            <a:avLst/>
          </a:prstGeom>
        </p:spPr>
        <p:txBody>
          <a:bodyPr anchor="t" rtlCol="false" tIns="0" lIns="0" bIns="0" rIns="0">
            <a:spAutoFit/>
          </a:bodyPr>
          <a:lstStyle/>
          <a:p>
            <a:pPr algn="ctr">
              <a:lnSpc>
                <a:spcPts val="4059"/>
              </a:lnSpc>
              <a:spcBef>
                <a:spcPct val="0"/>
              </a:spcBef>
            </a:pPr>
            <a:r>
              <a:rPr lang="en-US" b="true" sz="2899">
                <a:solidFill>
                  <a:srgbClr val="16599D"/>
                </a:solidFill>
                <a:latin typeface="Helios Bold"/>
                <a:ea typeface="Helios Bold"/>
                <a:cs typeface="Helios Bold"/>
                <a:sym typeface="Helios Bold"/>
              </a:rPr>
              <a:t>MỤC TIÊU ĐỀ TÀI</a:t>
            </a:r>
          </a:p>
        </p:txBody>
      </p:sp>
      <p:sp>
        <p:nvSpPr>
          <p:cNvPr name="TextBox 20" id="2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469396" y="2719229"/>
            <a:ext cx="2544433" cy="2544433"/>
          </a:xfrm>
          <a:custGeom>
            <a:avLst/>
            <a:gdLst/>
            <a:ahLst/>
            <a:cxnLst/>
            <a:rect r="r" b="b" t="t" l="l"/>
            <a:pathLst>
              <a:path h="2544433" w="2544433">
                <a:moveTo>
                  <a:pt x="0" y="0"/>
                </a:moveTo>
                <a:lnTo>
                  <a:pt x="2544432" y="0"/>
                </a:lnTo>
                <a:lnTo>
                  <a:pt x="2544432" y="2544433"/>
                </a:lnTo>
                <a:lnTo>
                  <a:pt x="0" y="25444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972794" y="3110118"/>
            <a:ext cx="2594369" cy="4588246"/>
            <a:chOff x="0" y="0"/>
            <a:chExt cx="683291" cy="1208427"/>
          </a:xfrm>
        </p:grpSpPr>
        <p:sp>
          <p:nvSpPr>
            <p:cNvPr name="Freeform 4" id="4"/>
            <p:cNvSpPr/>
            <p:nvPr/>
          </p:nvSpPr>
          <p:spPr>
            <a:xfrm flipH="false" flipV="false" rot="0">
              <a:off x="0" y="0"/>
              <a:ext cx="683291" cy="1208427"/>
            </a:xfrm>
            <a:custGeom>
              <a:avLst/>
              <a:gdLst/>
              <a:ahLst/>
              <a:cxnLst/>
              <a:rect r="r" b="b" t="t" l="l"/>
              <a:pathLst>
                <a:path h="1208427" w="683291">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5188CC"/>
            </a:solidFill>
          </p:spPr>
        </p:sp>
        <p:sp>
          <p:nvSpPr>
            <p:cNvPr name="TextBox 5" id="5"/>
            <p:cNvSpPr txBox="true"/>
            <p:nvPr/>
          </p:nvSpPr>
          <p:spPr>
            <a:xfrm>
              <a:off x="0" y="-47625"/>
              <a:ext cx="683291" cy="1256052"/>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false" rot="0">
            <a:off x="13731511" y="1434222"/>
            <a:ext cx="305535" cy="302202"/>
          </a:xfrm>
          <a:custGeom>
            <a:avLst/>
            <a:gdLst/>
            <a:ahLst/>
            <a:cxnLst/>
            <a:rect r="r" b="b" t="t" l="l"/>
            <a:pathLst>
              <a:path h="302202" w="305535">
                <a:moveTo>
                  <a:pt x="0" y="0"/>
                </a:moveTo>
                <a:lnTo>
                  <a:pt x="305535" y="0"/>
                </a:lnTo>
                <a:lnTo>
                  <a:pt x="305535" y="302203"/>
                </a:lnTo>
                <a:lnTo>
                  <a:pt x="0" y="3022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28700" y="-252231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1958605" y="3307946"/>
            <a:ext cx="1025128" cy="1025128"/>
          </a:xfrm>
          <a:custGeom>
            <a:avLst/>
            <a:gdLst/>
            <a:ahLst/>
            <a:cxnLst/>
            <a:rect r="r" b="b" t="t" l="l"/>
            <a:pathLst>
              <a:path h="1025128" w="1025128">
                <a:moveTo>
                  <a:pt x="0" y="0"/>
                </a:moveTo>
                <a:lnTo>
                  <a:pt x="1025127" y="0"/>
                </a:lnTo>
                <a:lnTo>
                  <a:pt x="1025127" y="1025127"/>
                </a:lnTo>
                <a:lnTo>
                  <a:pt x="0" y="10251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7843805" y="824861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470495" y="9636040"/>
            <a:ext cx="1483489" cy="458533"/>
          </a:xfrm>
          <a:custGeom>
            <a:avLst/>
            <a:gdLst/>
            <a:ahLst/>
            <a:cxnLst/>
            <a:rect r="r" b="b" t="t" l="l"/>
            <a:pathLst>
              <a:path h="458533" w="1483489">
                <a:moveTo>
                  <a:pt x="0" y="0"/>
                </a:moveTo>
                <a:lnTo>
                  <a:pt x="1483489" y="0"/>
                </a:lnTo>
                <a:lnTo>
                  <a:pt x="1483489" y="458533"/>
                </a:lnTo>
                <a:lnTo>
                  <a:pt x="0" y="45853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3359372" y="962025"/>
            <a:ext cx="11569257" cy="572462"/>
          </a:xfrm>
          <a:prstGeom prst="rect">
            <a:avLst/>
          </a:prstGeom>
        </p:spPr>
        <p:txBody>
          <a:bodyPr anchor="t" rtlCol="false" tIns="0" lIns="0" bIns="0" rIns="0">
            <a:spAutoFit/>
          </a:bodyPr>
          <a:lstStyle/>
          <a:p>
            <a:pPr algn="ctr">
              <a:lnSpc>
                <a:spcPts val="4667"/>
              </a:lnSpc>
              <a:spcBef>
                <a:spcPct val="0"/>
              </a:spcBef>
            </a:pPr>
            <a:r>
              <a:rPr lang="en-US" b="true" sz="3334">
                <a:solidFill>
                  <a:srgbClr val="16599D"/>
                </a:solidFill>
                <a:latin typeface="Open Sans Bold"/>
                <a:ea typeface="Open Sans Bold"/>
                <a:cs typeface="Open Sans Bold"/>
                <a:sym typeface="Open Sans Bold"/>
              </a:rPr>
              <a:t>CHƯƠNG 2: CƠ SỞ LÝ THUYẾT VÀ TỔNG QUAN TÀI LIỆU</a:t>
            </a:r>
          </a:p>
        </p:txBody>
      </p:sp>
      <p:sp>
        <p:nvSpPr>
          <p:cNvPr name="TextBox 12" id="12"/>
          <p:cNvSpPr txBox="true"/>
          <p:nvPr/>
        </p:nvSpPr>
        <p:spPr>
          <a:xfrm rot="0">
            <a:off x="772985" y="2171933"/>
            <a:ext cx="6111835" cy="547296"/>
          </a:xfrm>
          <a:prstGeom prst="rect">
            <a:avLst/>
          </a:prstGeom>
        </p:spPr>
        <p:txBody>
          <a:bodyPr anchor="t" rtlCol="false" tIns="0" lIns="0" bIns="0" rIns="0">
            <a:spAutoFit/>
          </a:bodyPr>
          <a:lstStyle/>
          <a:p>
            <a:pPr algn="ctr">
              <a:lnSpc>
                <a:spcPts val="4479"/>
              </a:lnSpc>
              <a:spcBef>
                <a:spcPct val="0"/>
              </a:spcBef>
            </a:pPr>
            <a:r>
              <a:rPr lang="en-US" b="true" sz="3199">
                <a:solidFill>
                  <a:srgbClr val="16599D"/>
                </a:solidFill>
                <a:latin typeface="Helios Bold"/>
                <a:ea typeface="Helios Bold"/>
                <a:cs typeface="Helios Bold"/>
                <a:sym typeface="Helios Bold"/>
              </a:rPr>
              <a:t>CƠ SỞ LÝ THUYẾT – READING</a:t>
            </a:r>
          </a:p>
        </p:txBody>
      </p:sp>
      <p:sp>
        <p:nvSpPr>
          <p:cNvPr name="TextBox 13" id="13"/>
          <p:cNvSpPr txBox="true"/>
          <p:nvPr/>
        </p:nvSpPr>
        <p:spPr>
          <a:xfrm rot="0">
            <a:off x="1028700" y="2995818"/>
            <a:ext cx="13098573" cy="3721630"/>
          </a:xfrm>
          <a:prstGeom prst="rect">
            <a:avLst/>
          </a:prstGeom>
        </p:spPr>
        <p:txBody>
          <a:bodyPr anchor="t" rtlCol="false" tIns="0" lIns="0" bIns="0" rIns="0">
            <a:spAutoFit/>
          </a:bodyPr>
          <a:lstStyle/>
          <a:p>
            <a:pPr algn="l" marL="578684" indent="-289342" lvl="1">
              <a:lnSpc>
                <a:spcPts val="4208"/>
              </a:lnSpc>
              <a:buFont typeface="Arial"/>
              <a:buChar char="•"/>
            </a:pPr>
            <a:r>
              <a:rPr lang="en-US" sz="2680">
                <a:solidFill>
                  <a:srgbClr val="16599D"/>
                </a:solidFill>
                <a:latin typeface="Helios"/>
                <a:ea typeface="Helios"/>
                <a:cs typeface="Helios"/>
                <a:sym typeface="Helios"/>
              </a:rPr>
              <a:t>Bài thi </a:t>
            </a:r>
            <a:r>
              <a:rPr lang="en-US" sz="2680">
                <a:solidFill>
                  <a:srgbClr val="16599D"/>
                </a:solidFill>
                <a:latin typeface="Helios"/>
                <a:ea typeface="Helios"/>
                <a:cs typeface="Helios"/>
                <a:sym typeface="Helios"/>
              </a:rPr>
              <a:t>IELTS Reading kéo dài 60 phút, gồm 3 đoạn văn và 40 câu hỏi.</a:t>
            </a:r>
          </a:p>
          <a:p>
            <a:pPr algn="l" marL="578684" indent="-289342" lvl="1">
              <a:lnSpc>
                <a:spcPts val="4208"/>
              </a:lnSpc>
              <a:buFont typeface="Arial"/>
              <a:buChar char="•"/>
            </a:pPr>
            <a:r>
              <a:rPr lang="en-US" sz="2680">
                <a:solidFill>
                  <a:srgbClr val="16599D"/>
                </a:solidFill>
                <a:latin typeface="Helios"/>
                <a:ea typeface="Helios"/>
                <a:cs typeface="Helios"/>
                <a:sym typeface="Helios"/>
              </a:rPr>
              <a:t>Bài thi nhằm đánh giá nhiều kỹ năng như: đọc nhanh để nắm ý chính (skimming), tìm kiếm thông tin chi tiết (scanning), và phân tích lập luận logic.</a:t>
            </a:r>
          </a:p>
          <a:p>
            <a:pPr algn="l" marL="578684" indent="-289342" lvl="1">
              <a:lnSpc>
                <a:spcPts val="4208"/>
              </a:lnSpc>
              <a:buFont typeface="Arial"/>
              <a:buChar char="•"/>
            </a:pPr>
            <a:r>
              <a:rPr lang="en-US" sz="2680">
                <a:solidFill>
                  <a:srgbClr val="16599D"/>
                </a:solidFill>
                <a:latin typeface="Helios"/>
                <a:ea typeface="Helios"/>
                <a:cs typeface="Helios"/>
                <a:sym typeface="Helios"/>
              </a:rPr>
              <a:t>Các dạng câu hỏi thường gặp gồm: trắc nghiệm nhiều lựa chọn, nối tiêu đề, điền từ vào chỗ trống, xác định đúng/sai/không có thông tin, và câu trả lời ngắn.</a:t>
            </a:r>
          </a:p>
          <a:p>
            <a:pPr algn="l" marL="578684" indent="-289342" lvl="1">
              <a:lnSpc>
                <a:spcPts val="4208"/>
              </a:lnSpc>
              <a:buFont typeface="Arial"/>
              <a:buChar char="•"/>
            </a:pPr>
            <a:r>
              <a:rPr lang="en-US" sz="2680">
                <a:solidFill>
                  <a:srgbClr val="16599D"/>
                </a:solidFill>
                <a:latin typeface="Helios"/>
                <a:ea typeface="Helios"/>
                <a:cs typeface="Helios"/>
                <a:sym typeface="Helios"/>
              </a:rPr>
              <a:t>Những dạng câu hỏi này đòi hỏi người học vừa nắm được chi tiết, vừa có khả năng tổng hợp và suy luận.</a:t>
            </a:r>
          </a:p>
        </p:txBody>
      </p:sp>
      <p:grpSp>
        <p:nvGrpSpPr>
          <p:cNvPr name="Group 14" id="14"/>
          <p:cNvGrpSpPr/>
          <p:nvPr/>
        </p:nvGrpSpPr>
        <p:grpSpPr>
          <a:xfrm rot="-2700000">
            <a:off x="15214221" y="8938309"/>
            <a:ext cx="5641848" cy="2550578"/>
            <a:chOff x="0" y="0"/>
            <a:chExt cx="1681125" cy="760006"/>
          </a:xfrm>
        </p:grpSpPr>
        <p:sp>
          <p:nvSpPr>
            <p:cNvPr name="Freeform 15" id="15"/>
            <p:cNvSpPr/>
            <p:nvPr/>
          </p:nvSpPr>
          <p:spPr>
            <a:xfrm flipH="false" flipV="false" rot="0">
              <a:off x="0" y="0"/>
              <a:ext cx="1681125" cy="760006"/>
            </a:xfrm>
            <a:custGeom>
              <a:avLst/>
              <a:gdLst/>
              <a:ahLst/>
              <a:cxnLst/>
              <a:rect r="r" b="b" t="t" l="l"/>
              <a:pathLst>
                <a:path h="760006" w="1681125">
                  <a:moveTo>
                    <a:pt x="0" y="0"/>
                  </a:moveTo>
                  <a:lnTo>
                    <a:pt x="1681125" y="0"/>
                  </a:lnTo>
                  <a:lnTo>
                    <a:pt x="1681125" y="760006"/>
                  </a:lnTo>
                  <a:lnTo>
                    <a:pt x="0" y="760006"/>
                  </a:lnTo>
                  <a:close/>
                </a:path>
              </a:pathLst>
            </a:custGeom>
            <a:solidFill>
              <a:srgbClr val="2978C8"/>
            </a:solidFill>
          </p:spPr>
        </p:sp>
        <p:sp>
          <p:nvSpPr>
            <p:cNvPr name="TextBox 16" id="16"/>
            <p:cNvSpPr txBox="true"/>
            <p:nvPr/>
          </p:nvSpPr>
          <p:spPr>
            <a:xfrm>
              <a:off x="0" y="-38100"/>
              <a:ext cx="1681125" cy="798106"/>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2700000">
            <a:off x="11677296" y="8558456"/>
            <a:ext cx="10211745" cy="1334557"/>
            <a:chOff x="0" y="0"/>
            <a:chExt cx="3042837" cy="397663"/>
          </a:xfrm>
        </p:grpSpPr>
        <p:sp>
          <p:nvSpPr>
            <p:cNvPr name="Freeform 18" id="18"/>
            <p:cNvSpPr/>
            <p:nvPr/>
          </p:nvSpPr>
          <p:spPr>
            <a:xfrm flipH="false" flipV="false" rot="0">
              <a:off x="0" y="0"/>
              <a:ext cx="3042837" cy="397663"/>
            </a:xfrm>
            <a:custGeom>
              <a:avLst/>
              <a:gdLst/>
              <a:ahLst/>
              <a:cxnLst/>
              <a:rect r="r" b="b" t="t" l="l"/>
              <a:pathLst>
                <a:path h="397663" w="3042837">
                  <a:moveTo>
                    <a:pt x="0" y="0"/>
                  </a:moveTo>
                  <a:lnTo>
                    <a:pt x="3042837" y="0"/>
                  </a:lnTo>
                  <a:lnTo>
                    <a:pt x="3042837" y="397663"/>
                  </a:lnTo>
                  <a:lnTo>
                    <a:pt x="0" y="397663"/>
                  </a:lnTo>
                  <a:close/>
                </a:path>
              </a:pathLst>
            </a:custGeom>
            <a:solidFill>
              <a:srgbClr val="16599D"/>
            </a:solidFill>
          </p:spPr>
        </p:sp>
        <p:sp>
          <p:nvSpPr>
            <p:cNvPr name="TextBox 19" id="19"/>
            <p:cNvSpPr txBox="true"/>
            <p:nvPr/>
          </p:nvSpPr>
          <p:spPr>
            <a:xfrm>
              <a:off x="0" y="-38100"/>
              <a:ext cx="3042837" cy="435763"/>
            </a:xfrm>
            <a:prstGeom prst="rect">
              <a:avLst/>
            </a:prstGeom>
          </p:spPr>
          <p:txBody>
            <a:bodyPr anchor="ctr" rtlCol="false" tIns="50800" lIns="50800" bIns="50800" rIns="50800"/>
            <a:lstStyle/>
            <a:p>
              <a:pPr algn="ctr">
                <a:lnSpc>
                  <a:spcPts val="2659"/>
                </a:lnSpc>
                <a:spcBef>
                  <a:spcPct val="0"/>
                </a:spcBef>
              </a:pPr>
            </a:p>
          </p:txBody>
        </p:sp>
      </p:grpSp>
      <p:sp>
        <p:nvSpPr>
          <p:cNvPr name="TextBox 20" id="2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469396" y="2719229"/>
            <a:ext cx="2544433" cy="2544433"/>
          </a:xfrm>
          <a:custGeom>
            <a:avLst/>
            <a:gdLst/>
            <a:ahLst/>
            <a:cxnLst/>
            <a:rect r="r" b="b" t="t" l="l"/>
            <a:pathLst>
              <a:path h="2544433" w="2544433">
                <a:moveTo>
                  <a:pt x="0" y="0"/>
                </a:moveTo>
                <a:lnTo>
                  <a:pt x="2544432" y="0"/>
                </a:lnTo>
                <a:lnTo>
                  <a:pt x="2544432" y="2544433"/>
                </a:lnTo>
                <a:lnTo>
                  <a:pt x="0" y="25444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972794" y="3110118"/>
            <a:ext cx="2594369" cy="4588246"/>
            <a:chOff x="0" y="0"/>
            <a:chExt cx="683291" cy="1208427"/>
          </a:xfrm>
        </p:grpSpPr>
        <p:sp>
          <p:nvSpPr>
            <p:cNvPr name="Freeform 4" id="4"/>
            <p:cNvSpPr/>
            <p:nvPr/>
          </p:nvSpPr>
          <p:spPr>
            <a:xfrm flipH="false" flipV="false" rot="0">
              <a:off x="0" y="0"/>
              <a:ext cx="683291" cy="1208427"/>
            </a:xfrm>
            <a:custGeom>
              <a:avLst/>
              <a:gdLst/>
              <a:ahLst/>
              <a:cxnLst/>
              <a:rect r="r" b="b" t="t" l="l"/>
              <a:pathLst>
                <a:path h="1208427" w="683291">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5188CC"/>
            </a:solidFill>
          </p:spPr>
        </p:sp>
        <p:sp>
          <p:nvSpPr>
            <p:cNvPr name="TextBox 5" id="5"/>
            <p:cNvSpPr txBox="true"/>
            <p:nvPr/>
          </p:nvSpPr>
          <p:spPr>
            <a:xfrm>
              <a:off x="0" y="-47625"/>
              <a:ext cx="683291" cy="1256052"/>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false" rot="0">
            <a:off x="13731511" y="1434222"/>
            <a:ext cx="305535" cy="302202"/>
          </a:xfrm>
          <a:custGeom>
            <a:avLst/>
            <a:gdLst/>
            <a:ahLst/>
            <a:cxnLst/>
            <a:rect r="r" b="b" t="t" l="l"/>
            <a:pathLst>
              <a:path h="302202" w="305535">
                <a:moveTo>
                  <a:pt x="0" y="0"/>
                </a:moveTo>
                <a:lnTo>
                  <a:pt x="305535" y="0"/>
                </a:lnTo>
                <a:lnTo>
                  <a:pt x="305535" y="302203"/>
                </a:lnTo>
                <a:lnTo>
                  <a:pt x="0" y="3022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28700" y="-252231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1958605" y="3307946"/>
            <a:ext cx="1025128" cy="1025128"/>
          </a:xfrm>
          <a:custGeom>
            <a:avLst/>
            <a:gdLst/>
            <a:ahLst/>
            <a:cxnLst/>
            <a:rect r="r" b="b" t="t" l="l"/>
            <a:pathLst>
              <a:path h="1025128" w="1025128">
                <a:moveTo>
                  <a:pt x="0" y="0"/>
                </a:moveTo>
                <a:lnTo>
                  <a:pt x="1025127" y="0"/>
                </a:lnTo>
                <a:lnTo>
                  <a:pt x="1025127" y="1025127"/>
                </a:lnTo>
                <a:lnTo>
                  <a:pt x="0" y="10251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7843805" y="824861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470495" y="9636040"/>
            <a:ext cx="1483489" cy="458533"/>
          </a:xfrm>
          <a:custGeom>
            <a:avLst/>
            <a:gdLst/>
            <a:ahLst/>
            <a:cxnLst/>
            <a:rect r="r" b="b" t="t" l="l"/>
            <a:pathLst>
              <a:path h="458533" w="1483489">
                <a:moveTo>
                  <a:pt x="0" y="0"/>
                </a:moveTo>
                <a:lnTo>
                  <a:pt x="1483489" y="0"/>
                </a:lnTo>
                <a:lnTo>
                  <a:pt x="1483489" y="458533"/>
                </a:lnTo>
                <a:lnTo>
                  <a:pt x="0" y="45853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730211" y="2228308"/>
            <a:ext cx="8706455" cy="547296"/>
          </a:xfrm>
          <a:prstGeom prst="rect">
            <a:avLst/>
          </a:prstGeom>
        </p:spPr>
        <p:txBody>
          <a:bodyPr anchor="t" rtlCol="false" tIns="0" lIns="0" bIns="0" rIns="0">
            <a:spAutoFit/>
          </a:bodyPr>
          <a:lstStyle/>
          <a:p>
            <a:pPr algn="ctr">
              <a:lnSpc>
                <a:spcPts val="4479"/>
              </a:lnSpc>
              <a:spcBef>
                <a:spcPct val="0"/>
              </a:spcBef>
            </a:pPr>
            <a:r>
              <a:rPr lang="en-US" b="true" sz="3199">
                <a:solidFill>
                  <a:srgbClr val="16599D"/>
                </a:solidFill>
                <a:latin typeface="Helios Bold"/>
                <a:ea typeface="Helios Bold"/>
                <a:cs typeface="Helios Bold"/>
                <a:sym typeface="Helios Bold"/>
              </a:rPr>
              <a:t>CƠ SỞ LÝ THUYẾT – NOSQL VÀ MONGODB</a:t>
            </a:r>
          </a:p>
        </p:txBody>
      </p:sp>
      <p:sp>
        <p:nvSpPr>
          <p:cNvPr name="TextBox 12" id="12"/>
          <p:cNvSpPr txBox="true"/>
          <p:nvPr/>
        </p:nvSpPr>
        <p:spPr>
          <a:xfrm rot="0">
            <a:off x="1692631" y="2995818"/>
            <a:ext cx="12739185" cy="4254956"/>
          </a:xfrm>
          <a:prstGeom prst="rect">
            <a:avLst/>
          </a:prstGeom>
        </p:spPr>
        <p:txBody>
          <a:bodyPr anchor="t" rtlCol="false" tIns="0" lIns="0" bIns="0" rIns="0">
            <a:spAutoFit/>
          </a:bodyPr>
          <a:lstStyle/>
          <a:p>
            <a:pPr algn="l" marL="578684" indent="-289342" lvl="1">
              <a:lnSpc>
                <a:spcPts val="4208"/>
              </a:lnSpc>
              <a:buFont typeface="Arial"/>
              <a:buChar char="•"/>
            </a:pPr>
            <a:r>
              <a:rPr lang="en-US" sz="2680">
                <a:solidFill>
                  <a:srgbClr val="16599D"/>
                </a:solidFill>
                <a:latin typeface="Helios"/>
                <a:ea typeface="Helios"/>
                <a:cs typeface="Helios"/>
                <a:sym typeface="Helios"/>
              </a:rPr>
              <a:t>NoSQL là cơ sở</a:t>
            </a:r>
            <a:r>
              <a:rPr lang="en-US" sz="2680">
                <a:solidFill>
                  <a:srgbClr val="16599D"/>
                </a:solidFill>
                <a:latin typeface="Helios"/>
                <a:ea typeface="Helios"/>
                <a:cs typeface="Helios"/>
                <a:sym typeface="Helios"/>
              </a:rPr>
              <a:t> dữ liệu phi quan hệ, được thiết kế để lưu trữ dữ liệu phi cấu trúc một cách linh hoạt và dễ mở rộng.</a:t>
            </a:r>
          </a:p>
          <a:p>
            <a:pPr algn="l" marL="578684" indent="-289342" lvl="1">
              <a:lnSpc>
                <a:spcPts val="4208"/>
              </a:lnSpc>
              <a:buFont typeface="Arial"/>
              <a:buChar char="•"/>
            </a:pPr>
            <a:r>
              <a:rPr lang="en-US" sz="2680">
                <a:solidFill>
                  <a:srgbClr val="16599D"/>
                </a:solidFill>
                <a:latin typeface="Helios"/>
                <a:ea typeface="Helios"/>
                <a:cs typeface="Helios"/>
                <a:sym typeface="Helios"/>
              </a:rPr>
              <a:t> MongoDB – một hệ quản trị NoSQL phổ biến – lưu trữ dữ liệu dưới dạng tài liệu JSON. Ưu điểm nổi bật của MongoDB là khả năng mở rộng, linh hoạt trong thiết kế và hiệu năng cao.</a:t>
            </a:r>
          </a:p>
          <a:p>
            <a:pPr algn="l" marL="578684" indent="-289342" lvl="1">
              <a:lnSpc>
                <a:spcPts val="4208"/>
              </a:lnSpc>
              <a:buFont typeface="Arial"/>
              <a:buChar char="•"/>
            </a:pPr>
            <a:r>
              <a:rPr lang="en-US" sz="2680">
                <a:solidFill>
                  <a:srgbClr val="16599D"/>
                </a:solidFill>
                <a:latin typeface="Helios"/>
                <a:ea typeface="Helios"/>
                <a:cs typeface="Helios"/>
                <a:sym typeface="Helios"/>
              </a:rPr>
              <a:t> Điều này rất phù hợp với hệ thống học tập trực tuyến, nơi dữ liệu bài đọc, câu hỏi và kết quả đa dạng và thay đổi thường xuyên.</a:t>
            </a:r>
          </a:p>
          <a:p>
            <a:pPr algn="l">
              <a:lnSpc>
                <a:spcPts val="4208"/>
              </a:lnSpc>
            </a:pPr>
          </a:p>
        </p:txBody>
      </p:sp>
      <p:grpSp>
        <p:nvGrpSpPr>
          <p:cNvPr name="Group 13" id="13"/>
          <p:cNvGrpSpPr/>
          <p:nvPr/>
        </p:nvGrpSpPr>
        <p:grpSpPr>
          <a:xfrm rot="-2700000">
            <a:off x="15214221" y="8938309"/>
            <a:ext cx="5641848" cy="2550578"/>
            <a:chOff x="0" y="0"/>
            <a:chExt cx="1681125" cy="760006"/>
          </a:xfrm>
        </p:grpSpPr>
        <p:sp>
          <p:nvSpPr>
            <p:cNvPr name="Freeform 14" id="14"/>
            <p:cNvSpPr/>
            <p:nvPr/>
          </p:nvSpPr>
          <p:spPr>
            <a:xfrm flipH="false" flipV="false" rot="0">
              <a:off x="0" y="0"/>
              <a:ext cx="1681125" cy="760006"/>
            </a:xfrm>
            <a:custGeom>
              <a:avLst/>
              <a:gdLst/>
              <a:ahLst/>
              <a:cxnLst/>
              <a:rect r="r" b="b" t="t" l="l"/>
              <a:pathLst>
                <a:path h="760006" w="1681125">
                  <a:moveTo>
                    <a:pt x="0" y="0"/>
                  </a:moveTo>
                  <a:lnTo>
                    <a:pt x="1681125" y="0"/>
                  </a:lnTo>
                  <a:lnTo>
                    <a:pt x="1681125" y="760006"/>
                  </a:lnTo>
                  <a:lnTo>
                    <a:pt x="0" y="760006"/>
                  </a:lnTo>
                  <a:close/>
                </a:path>
              </a:pathLst>
            </a:custGeom>
            <a:solidFill>
              <a:srgbClr val="2978C8"/>
            </a:solidFill>
          </p:spPr>
        </p:sp>
        <p:sp>
          <p:nvSpPr>
            <p:cNvPr name="TextBox 15" id="15"/>
            <p:cNvSpPr txBox="true"/>
            <p:nvPr/>
          </p:nvSpPr>
          <p:spPr>
            <a:xfrm>
              <a:off x="0" y="-38100"/>
              <a:ext cx="1681125" cy="798106"/>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2700000">
            <a:off x="11677296" y="8558456"/>
            <a:ext cx="10211745" cy="1334557"/>
            <a:chOff x="0" y="0"/>
            <a:chExt cx="3042837" cy="397663"/>
          </a:xfrm>
        </p:grpSpPr>
        <p:sp>
          <p:nvSpPr>
            <p:cNvPr name="Freeform 17" id="17"/>
            <p:cNvSpPr/>
            <p:nvPr/>
          </p:nvSpPr>
          <p:spPr>
            <a:xfrm flipH="false" flipV="false" rot="0">
              <a:off x="0" y="0"/>
              <a:ext cx="3042837" cy="397663"/>
            </a:xfrm>
            <a:custGeom>
              <a:avLst/>
              <a:gdLst/>
              <a:ahLst/>
              <a:cxnLst/>
              <a:rect r="r" b="b" t="t" l="l"/>
              <a:pathLst>
                <a:path h="397663" w="3042837">
                  <a:moveTo>
                    <a:pt x="0" y="0"/>
                  </a:moveTo>
                  <a:lnTo>
                    <a:pt x="3042837" y="0"/>
                  </a:lnTo>
                  <a:lnTo>
                    <a:pt x="3042837" y="397663"/>
                  </a:lnTo>
                  <a:lnTo>
                    <a:pt x="0" y="397663"/>
                  </a:lnTo>
                  <a:close/>
                </a:path>
              </a:pathLst>
            </a:custGeom>
            <a:solidFill>
              <a:srgbClr val="16599D"/>
            </a:solidFill>
          </p:spPr>
        </p:sp>
        <p:sp>
          <p:nvSpPr>
            <p:cNvPr name="TextBox 18" id="18"/>
            <p:cNvSpPr txBox="true"/>
            <p:nvPr/>
          </p:nvSpPr>
          <p:spPr>
            <a:xfrm>
              <a:off x="0" y="-38100"/>
              <a:ext cx="3042837" cy="435763"/>
            </a:xfrm>
            <a:prstGeom prst="rect">
              <a:avLst/>
            </a:prstGeom>
          </p:spPr>
          <p:txBody>
            <a:bodyPr anchor="ctr" rtlCol="false" tIns="50800" lIns="50800" bIns="50800" rIns="50800"/>
            <a:lstStyle/>
            <a:p>
              <a:pPr algn="ctr">
                <a:lnSpc>
                  <a:spcPts val="2659"/>
                </a:lnSpc>
                <a:spcBef>
                  <a:spcPct val="0"/>
                </a:spcBef>
              </a:pPr>
            </a:p>
          </p:txBody>
        </p:sp>
      </p:grpSp>
      <p:sp>
        <p:nvSpPr>
          <p:cNvPr name="TextBox 19" id="19"/>
          <p:cNvSpPr txBox="true"/>
          <p:nvPr/>
        </p:nvSpPr>
        <p:spPr>
          <a:xfrm rot="0">
            <a:off x="3359372" y="962025"/>
            <a:ext cx="11569257" cy="572462"/>
          </a:xfrm>
          <a:prstGeom prst="rect">
            <a:avLst/>
          </a:prstGeom>
        </p:spPr>
        <p:txBody>
          <a:bodyPr anchor="t" rtlCol="false" tIns="0" lIns="0" bIns="0" rIns="0">
            <a:spAutoFit/>
          </a:bodyPr>
          <a:lstStyle/>
          <a:p>
            <a:pPr algn="ctr">
              <a:lnSpc>
                <a:spcPts val="4667"/>
              </a:lnSpc>
              <a:spcBef>
                <a:spcPct val="0"/>
              </a:spcBef>
            </a:pPr>
            <a:r>
              <a:rPr lang="en-US" b="true" sz="3334">
                <a:solidFill>
                  <a:srgbClr val="16599D"/>
                </a:solidFill>
                <a:latin typeface="Open Sans Bold"/>
                <a:ea typeface="Open Sans Bold"/>
                <a:cs typeface="Open Sans Bold"/>
                <a:sym typeface="Open Sans Bold"/>
              </a:rPr>
              <a:t>CHƯƠNG 2: CƠ SỞ LÝ THUYẾT VÀ TỔNG QUAN TÀI LIỆU</a:t>
            </a:r>
          </a:p>
        </p:txBody>
      </p:sp>
      <p:sp>
        <p:nvSpPr>
          <p:cNvPr name="TextBox 20" id="2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469396" y="2719229"/>
            <a:ext cx="2544433" cy="2544433"/>
          </a:xfrm>
          <a:custGeom>
            <a:avLst/>
            <a:gdLst/>
            <a:ahLst/>
            <a:cxnLst/>
            <a:rect r="r" b="b" t="t" l="l"/>
            <a:pathLst>
              <a:path h="2544433" w="2544433">
                <a:moveTo>
                  <a:pt x="0" y="0"/>
                </a:moveTo>
                <a:lnTo>
                  <a:pt x="2544432" y="0"/>
                </a:lnTo>
                <a:lnTo>
                  <a:pt x="2544432" y="2544433"/>
                </a:lnTo>
                <a:lnTo>
                  <a:pt x="0" y="25444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972794" y="3110118"/>
            <a:ext cx="2594369" cy="4588246"/>
            <a:chOff x="0" y="0"/>
            <a:chExt cx="683291" cy="1208427"/>
          </a:xfrm>
        </p:grpSpPr>
        <p:sp>
          <p:nvSpPr>
            <p:cNvPr name="Freeform 4" id="4"/>
            <p:cNvSpPr/>
            <p:nvPr/>
          </p:nvSpPr>
          <p:spPr>
            <a:xfrm flipH="false" flipV="false" rot="0">
              <a:off x="0" y="0"/>
              <a:ext cx="683291" cy="1208427"/>
            </a:xfrm>
            <a:custGeom>
              <a:avLst/>
              <a:gdLst/>
              <a:ahLst/>
              <a:cxnLst/>
              <a:rect r="r" b="b" t="t" l="l"/>
              <a:pathLst>
                <a:path h="1208427" w="683291">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5188CC"/>
            </a:solidFill>
          </p:spPr>
        </p:sp>
        <p:sp>
          <p:nvSpPr>
            <p:cNvPr name="TextBox 5" id="5"/>
            <p:cNvSpPr txBox="true"/>
            <p:nvPr/>
          </p:nvSpPr>
          <p:spPr>
            <a:xfrm>
              <a:off x="0" y="-47625"/>
              <a:ext cx="683291" cy="1256052"/>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false" rot="0">
            <a:off x="13731511" y="1434222"/>
            <a:ext cx="305535" cy="302202"/>
          </a:xfrm>
          <a:custGeom>
            <a:avLst/>
            <a:gdLst/>
            <a:ahLst/>
            <a:cxnLst/>
            <a:rect r="r" b="b" t="t" l="l"/>
            <a:pathLst>
              <a:path h="302202" w="305535">
                <a:moveTo>
                  <a:pt x="0" y="0"/>
                </a:moveTo>
                <a:lnTo>
                  <a:pt x="305535" y="0"/>
                </a:lnTo>
                <a:lnTo>
                  <a:pt x="305535" y="302203"/>
                </a:lnTo>
                <a:lnTo>
                  <a:pt x="0" y="3022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28700" y="-252231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1958605" y="3307946"/>
            <a:ext cx="1025128" cy="1025128"/>
          </a:xfrm>
          <a:custGeom>
            <a:avLst/>
            <a:gdLst/>
            <a:ahLst/>
            <a:cxnLst/>
            <a:rect r="r" b="b" t="t" l="l"/>
            <a:pathLst>
              <a:path h="1025128" w="1025128">
                <a:moveTo>
                  <a:pt x="0" y="0"/>
                </a:moveTo>
                <a:lnTo>
                  <a:pt x="1025127" y="0"/>
                </a:lnTo>
                <a:lnTo>
                  <a:pt x="1025127" y="1025127"/>
                </a:lnTo>
                <a:lnTo>
                  <a:pt x="0" y="10251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7843805" y="824861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470495" y="9636040"/>
            <a:ext cx="1483489" cy="458533"/>
          </a:xfrm>
          <a:custGeom>
            <a:avLst/>
            <a:gdLst/>
            <a:ahLst/>
            <a:cxnLst/>
            <a:rect r="r" b="b" t="t" l="l"/>
            <a:pathLst>
              <a:path h="458533" w="1483489">
                <a:moveTo>
                  <a:pt x="0" y="0"/>
                </a:moveTo>
                <a:lnTo>
                  <a:pt x="1483489" y="0"/>
                </a:lnTo>
                <a:lnTo>
                  <a:pt x="1483489" y="458533"/>
                </a:lnTo>
                <a:lnTo>
                  <a:pt x="0" y="45853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909827" y="2230671"/>
            <a:ext cx="4830571" cy="547296"/>
          </a:xfrm>
          <a:prstGeom prst="rect">
            <a:avLst/>
          </a:prstGeom>
        </p:spPr>
        <p:txBody>
          <a:bodyPr anchor="t" rtlCol="false" tIns="0" lIns="0" bIns="0" rIns="0">
            <a:spAutoFit/>
          </a:bodyPr>
          <a:lstStyle/>
          <a:p>
            <a:pPr algn="ctr">
              <a:lnSpc>
                <a:spcPts val="4479"/>
              </a:lnSpc>
              <a:spcBef>
                <a:spcPct val="0"/>
              </a:spcBef>
            </a:pPr>
            <a:r>
              <a:rPr lang="en-US" b="true" sz="3199">
                <a:solidFill>
                  <a:srgbClr val="16599D"/>
                </a:solidFill>
                <a:latin typeface="Helios Bold"/>
                <a:ea typeface="Helios Bold"/>
                <a:cs typeface="Helios Bold"/>
                <a:sym typeface="Helios Bold"/>
              </a:rPr>
              <a:t>CÔNG NGHỆ SỬ DỤNG</a:t>
            </a:r>
          </a:p>
        </p:txBody>
      </p:sp>
      <p:sp>
        <p:nvSpPr>
          <p:cNvPr name="TextBox 12" id="12"/>
          <p:cNvSpPr txBox="true"/>
          <p:nvPr/>
        </p:nvSpPr>
        <p:spPr>
          <a:xfrm rot="0">
            <a:off x="1266771" y="2995818"/>
            <a:ext cx="13871914" cy="3721630"/>
          </a:xfrm>
          <a:prstGeom prst="rect">
            <a:avLst/>
          </a:prstGeom>
        </p:spPr>
        <p:txBody>
          <a:bodyPr anchor="t" rtlCol="false" tIns="0" lIns="0" bIns="0" rIns="0">
            <a:spAutoFit/>
          </a:bodyPr>
          <a:lstStyle/>
          <a:p>
            <a:pPr algn="l" marL="578684" indent="-289342" lvl="1">
              <a:lnSpc>
                <a:spcPts val="4208"/>
              </a:lnSpc>
              <a:buFont typeface="Arial"/>
              <a:buChar char="•"/>
            </a:pPr>
            <a:r>
              <a:rPr lang="en-US" sz="2680">
                <a:solidFill>
                  <a:srgbClr val="16599D"/>
                </a:solidFill>
                <a:latin typeface="Helios"/>
                <a:ea typeface="Helios"/>
                <a:cs typeface="Helios"/>
                <a:sym typeface="Helios"/>
              </a:rPr>
              <a:t>Hệ thống được xây</a:t>
            </a:r>
            <a:r>
              <a:rPr lang="en-US" sz="2680">
                <a:solidFill>
                  <a:srgbClr val="16599D"/>
                </a:solidFill>
                <a:latin typeface="Helios"/>
                <a:ea typeface="Helios"/>
                <a:cs typeface="Helios"/>
                <a:sym typeface="Helios"/>
              </a:rPr>
              <a:t> dựng dựa trên các công nghệ hiện đại:</a:t>
            </a:r>
          </a:p>
          <a:p>
            <a:pPr algn="l" marL="1157369" indent="-385790" lvl="2">
              <a:lnSpc>
                <a:spcPts val="4208"/>
              </a:lnSpc>
              <a:buFont typeface="Arial"/>
              <a:buChar char="⚬"/>
            </a:pPr>
            <a:r>
              <a:rPr lang="en-US" sz="2680">
                <a:solidFill>
                  <a:srgbClr val="16599D"/>
                </a:solidFill>
                <a:latin typeface="Helios"/>
                <a:ea typeface="Helios"/>
                <a:cs typeface="Helios"/>
                <a:sym typeface="Helios"/>
              </a:rPr>
              <a:t>Backend: Node.js kết hợp Express.js để xử lý logic và cung cấp API.</a:t>
            </a:r>
          </a:p>
          <a:p>
            <a:pPr algn="l" marL="1157369" indent="-385790" lvl="2">
              <a:lnSpc>
                <a:spcPts val="4208"/>
              </a:lnSpc>
              <a:buFont typeface="Arial"/>
              <a:buChar char="⚬"/>
            </a:pPr>
            <a:r>
              <a:rPr lang="en-US" sz="2680">
                <a:solidFill>
                  <a:srgbClr val="16599D"/>
                </a:solidFill>
                <a:latin typeface="Helios"/>
                <a:ea typeface="Helios"/>
                <a:cs typeface="Helios"/>
                <a:sym typeface="Helios"/>
              </a:rPr>
              <a:t>Frontend: EJS template và TailwindCSS để xây dựng giao diện thân thiện, hiện đại.</a:t>
            </a:r>
          </a:p>
          <a:p>
            <a:pPr algn="l" marL="1157369" indent="-385790" lvl="2">
              <a:lnSpc>
                <a:spcPts val="4208"/>
              </a:lnSpc>
              <a:buFont typeface="Arial"/>
              <a:buChar char="⚬"/>
            </a:pPr>
            <a:r>
              <a:rPr lang="en-US" sz="2680">
                <a:solidFill>
                  <a:srgbClr val="16599D"/>
                </a:solidFill>
                <a:latin typeface="Helios"/>
                <a:ea typeface="Helios"/>
                <a:cs typeface="Helios"/>
                <a:sym typeface="Helios"/>
              </a:rPr>
              <a:t>Database: MongoDB để lưu trữ dữ liệu.</a:t>
            </a:r>
          </a:p>
          <a:p>
            <a:pPr algn="l" marL="1157369" indent="-385790" lvl="2">
              <a:lnSpc>
                <a:spcPts val="4208"/>
              </a:lnSpc>
              <a:buFont typeface="Arial"/>
              <a:buChar char="⚬"/>
            </a:pPr>
            <a:r>
              <a:rPr lang="en-US" sz="2680">
                <a:solidFill>
                  <a:srgbClr val="16599D"/>
                </a:solidFill>
                <a:latin typeface="Helios"/>
                <a:ea typeface="Helios"/>
                <a:cs typeface="Helios"/>
                <a:sym typeface="Helios"/>
              </a:rPr>
              <a:t>Kiến trúc áp dụng mô hình MVC và RESTful API.</a:t>
            </a:r>
          </a:p>
          <a:p>
            <a:pPr algn="l" marL="1157369" indent="-385790" lvl="2">
              <a:lnSpc>
                <a:spcPts val="4208"/>
              </a:lnSpc>
              <a:buFont typeface="Arial"/>
              <a:buChar char="⚬"/>
            </a:pPr>
            <a:r>
              <a:rPr lang="en-US" sz="2680">
                <a:solidFill>
                  <a:srgbClr val="16599D"/>
                </a:solidFill>
                <a:latin typeface="Helios"/>
                <a:ea typeface="Helios"/>
                <a:cs typeface="Helios"/>
                <a:sym typeface="Helios"/>
              </a:rPr>
              <a:t>Công cụ hỗ trợ: VS Code, Github </a:t>
            </a:r>
          </a:p>
          <a:p>
            <a:pPr algn="l">
              <a:lnSpc>
                <a:spcPts val="4208"/>
              </a:lnSpc>
            </a:pPr>
          </a:p>
        </p:txBody>
      </p:sp>
      <p:grpSp>
        <p:nvGrpSpPr>
          <p:cNvPr name="Group 13" id="13"/>
          <p:cNvGrpSpPr/>
          <p:nvPr/>
        </p:nvGrpSpPr>
        <p:grpSpPr>
          <a:xfrm rot="-2700000">
            <a:off x="15214221" y="8938309"/>
            <a:ext cx="5641848" cy="2550578"/>
            <a:chOff x="0" y="0"/>
            <a:chExt cx="1681125" cy="760006"/>
          </a:xfrm>
        </p:grpSpPr>
        <p:sp>
          <p:nvSpPr>
            <p:cNvPr name="Freeform 14" id="14"/>
            <p:cNvSpPr/>
            <p:nvPr/>
          </p:nvSpPr>
          <p:spPr>
            <a:xfrm flipH="false" flipV="false" rot="0">
              <a:off x="0" y="0"/>
              <a:ext cx="1681125" cy="760006"/>
            </a:xfrm>
            <a:custGeom>
              <a:avLst/>
              <a:gdLst/>
              <a:ahLst/>
              <a:cxnLst/>
              <a:rect r="r" b="b" t="t" l="l"/>
              <a:pathLst>
                <a:path h="760006" w="1681125">
                  <a:moveTo>
                    <a:pt x="0" y="0"/>
                  </a:moveTo>
                  <a:lnTo>
                    <a:pt x="1681125" y="0"/>
                  </a:lnTo>
                  <a:lnTo>
                    <a:pt x="1681125" y="760006"/>
                  </a:lnTo>
                  <a:lnTo>
                    <a:pt x="0" y="760006"/>
                  </a:lnTo>
                  <a:close/>
                </a:path>
              </a:pathLst>
            </a:custGeom>
            <a:solidFill>
              <a:srgbClr val="2978C8"/>
            </a:solidFill>
          </p:spPr>
        </p:sp>
        <p:sp>
          <p:nvSpPr>
            <p:cNvPr name="TextBox 15" id="15"/>
            <p:cNvSpPr txBox="true"/>
            <p:nvPr/>
          </p:nvSpPr>
          <p:spPr>
            <a:xfrm>
              <a:off x="0" y="-38100"/>
              <a:ext cx="1681125" cy="798106"/>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2700000">
            <a:off x="11677296" y="8558456"/>
            <a:ext cx="10211745" cy="1334557"/>
            <a:chOff x="0" y="0"/>
            <a:chExt cx="3042837" cy="397663"/>
          </a:xfrm>
        </p:grpSpPr>
        <p:sp>
          <p:nvSpPr>
            <p:cNvPr name="Freeform 17" id="17"/>
            <p:cNvSpPr/>
            <p:nvPr/>
          </p:nvSpPr>
          <p:spPr>
            <a:xfrm flipH="false" flipV="false" rot="0">
              <a:off x="0" y="0"/>
              <a:ext cx="3042837" cy="397663"/>
            </a:xfrm>
            <a:custGeom>
              <a:avLst/>
              <a:gdLst/>
              <a:ahLst/>
              <a:cxnLst/>
              <a:rect r="r" b="b" t="t" l="l"/>
              <a:pathLst>
                <a:path h="397663" w="3042837">
                  <a:moveTo>
                    <a:pt x="0" y="0"/>
                  </a:moveTo>
                  <a:lnTo>
                    <a:pt x="3042837" y="0"/>
                  </a:lnTo>
                  <a:lnTo>
                    <a:pt x="3042837" y="397663"/>
                  </a:lnTo>
                  <a:lnTo>
                    <a:pt x="0" y="397663"/>
                  </a:lnTo>
                  <a:close/>
                </a:path>
              </a:pathLst>
            </a:custGeom>
            <a:solidFill>
              <a:srgbClr val="16599D"/>
            </a:solidFill>
          </p:spPr>
        </p:sp>
        <p:sp>
          <p:nvSpPr>
            <p:cNvPr name="TextBox 18" id="18"/>
            <p:cNvSpPr txBox="true"/>
            <p:nvPr/>
          </p:nvSpPr>
          <p:spPr>
            <a:xfrm>
              <a:off x="0" y="-38100"/>
              <a:ext cx="3042837" cy="435763"/>
            </a:xfrm>
            <a:prstGeom prst="rect">
              <a:avLst/>
            </a:prstGeom>
          </p:spPr>
          <p:txBody>
            <a:bodyPr anchor="ctr" rtlCol="false" tIns="50800" lIns="50800" bIns="50800" rIns="50800"/>
            <a:lstStyle/>
            <a:p>
              <a:pPr algn="ctr">
                <a:lnSpc>
                  <a:spcPts val="2659"/>
                </a:lnSpc>
                <a:spcBef>
                  <a:spcPct val="0"/>
                </a:spcBef>
              </a:pPr>
            </a:p>
          </p:txBody>
        </p:sp>
      </p:grpSp>
      <p:sp>
        <p:nvSpPr>
          <p:cNvPr name="TextBox 19" id="19"/>
          <p:cNvSpPr txBox="true"/>
          <p:nvPr/>
        </p:nvSpPr>
        <p:spPr>
          <a:xfrm rot="0">
            <a:off x="3359372" y="962025"/>
            <a:ext cx="11569257" cy="572462"/>
          </a:xfrm>
          <a:prstGeom prst="rect">
            <a:avLst/>
          </a:prstGeom>
        </p:spPr>
        <p:txBody>
          <a:bodyPr anchor="t" rtlCol="false" tIns="0" lIns="0" bIns="0" rIns="0">
            <a:spAutoFit/>
          </a:bodyPr>
          <a:lstStyle/>
          <a:p>
            <a:pPr algn="ctr">
              <a:lnSpc>
                <a:spcPts val="4667"/>
              </a:lnSpc>
              <a:spcBef>
                <a:spcPct val="0"/>
              </a:spcBef>
            </a:pPr>
            <a:r>
              <a:rPr lang="en-US" b="true" sz="3334">
                <a:solidFill>
                  <a:srgbClr val="16599D"/>
                </a:solidFill>
                <a:latin typeface="Open Sans Bold"/>
                <a:ea typeface="Open Sans Bold"/>
                <a:cs typeface="Open Sans Bold"/>
                <a:sym typeface="Open Sans Bold"/>
              </a:rPr>
              <a:t>CHƯƠNG 2: CƠ SỞ LÝ THUYẾT VÀ TỔNG QUAN TÀI LIỆU</a:t>
            </a:r>
          </a:p>
        </p:txBody>
      </p:sp>
      <p:sp>
        <p:nvSpPr>
          <p:cNvPr name="TextBox 20" id="2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469396" y="2719229"/>
            <a:ext cx="2544433" cy="2544433"/>
          </a:xfrm>
          <a:custGeom>
            <a:avLst/>
            <a:gdLst/>
            <a:ahLst/>
            <a:cxnLst/>
            <a:rect r="r" b="b" t="t" l="l"/>
            <a:pathLst>
              <a:path h="2544433" w="2544433">
                <a:moveTo>
                  <a:pt x="0" y="0"/>
                </a:moveTo>
                <a:lnTo>
                  <a:pt x="2544432" y="0"/>
                </a:lnTo>
                <a:lnTo>
                  <a:pt x="2544432" y="2544433"/>
                </a:lnTo>
                <a:lnTo>
                  <a:pt x="0" y="25444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855192" y="3331228"/>
            <a:ext cx="2594369" cy="4588246"/>
            <a:chOff x="0" y="0"/>
            <a:chExt cx="683291" cy="1208427"/>
          </a:xfrm>
        </p:grpSpPr>
        <p:sp>
          <p:nvSpPr>
            <p:cNvPr name="Freeform 4" id="4"/>
            <p:cNvSpPr/>
            <p:nvPr/>
          </p:nvSpPr>
          <p:spPr>
            <a:xfrm flipH="false" flipV="false" rot="0">
              <a:off x="0" y="0"/>
              <a:ext cx="683291" cy="1208427"/>
            </a:xfrm>
            <a:custGeom>
              <a:avLst/>
              <a:gdLst/>
              <a:ahLst/>
              <a:cxnLst/>
              <a:rect r="r" b="b" t="t" l="l"/>
              <a:pathLst>
                <a:path h="1208427" w="683291">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5188CC"/>
            </a:solidFill>
          </p:spPr>
        </p:sp>
        <p:sp>
          <p:nvSpPr>
            <p:cNvPr name="TextBox 5" id="5"/>
            <p:cNvSpPr txBox="true"/>
            <p:nvPr/>
          </p:nvSpPr>
          <p:spPr>
            <a:xfrm>
              <a:off x="0" y="-47625"/>
              <a:ext cx="683291" cy="1256052"/>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false" rot="0">
            <a:off x="13731511" y="1434222"/>
            <a:ext cx="305535" cy="302202"/>
          </a:xfrm>
          <a:custGeom>
            <a:avLst/>
            <a:gdLst/>
            <a:ahLst/>
            <a:cxnLst/>
            <a:rect r="r" b="b" t="t" l="l"/>
            <a:pathLst>
              <a:path h="302202" w="305535">
                <a:moveTo>
                  <a:pt x="0" y="0"/>
                </a:moveTo>
                <a:lnTo>
                  <a:pt x="305535" y="0"/>
                </a:lnTo>
                <a:lnTo>
                  <a:pt x="305535" y="302203"/>
                </a:lnTo>
                <a:lnTo>
                  <a:pt x="0" y="3022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28700" y="-252231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1958605" y="3307946"/>
            <a:ext cx="1025128" cy="1025128"/>
          </a:xfrm>
          <a:custGeom>
            <a:avLst/>
            <a:gdLst/>
            <a:ahLst/>
            <a:cxnLst/>
            <a:rect r="r" b="b" t="t" l="l"/>
            <a:pathLst>
              <a:path h="1025128" w="1025128">
                <a:moveTo>
                  <a:pt x="0" y="0"/>
                </a:moveTo>
                <a:lnTo>
                  <a:pt x="1025127" y="0"/>
                </a:lnTo>
                <a:lnTo>
                  <a:pt x="1025127" y="1025127"/>
                </a:lnTo>
                <a:lnTo>
                  <a:pt x="0" y="10251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7843805" y="824861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470495" y="9636040"/>
            <a:ext cx="1483489" cy="458533"/>
          </a:xfrm>
          <a:custGeom>
            <a:avLst/>
            <a:gdLst/>
            <a:ahLst/>
            <a:cxnLst/>
            <a:rect r="r" b="b" t="t" l="l"/>
            <a:pathLst>
              <a:path h="458533" w="1483489">
                <a:moveTo>
                  <a:pt x="0" y="0"/>
                </a:moveTo>
                <a:lnTo>
                  <a:pt x="1483489" y="0"/>
                </a:lnTo>
                <a:lnTo>
                  <a:pt x="1483489" y="458533"/>
                </a:lnTo>
                <a:lnTo>
                  <a:pt x="0" y="45853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3993321" y="1147637"/>
            <a:ext cx="10301358" cy="612616"/>
          </a:xfrm>
          <a:prstGeom prst="rect">
            <a:avLst/>
          </a:prstGeom>
        </p:spPr>
        <p:txBody>
          <a:bodyPr anchor="t" rtlCol="false" tIns="0" lIns="0" bIns="0" rIns="0">
            <a:spAutoFit/>
          </a:bodyPr>
          <a:lstStyle/>
          <a:p>
            <a:pPr algn="ctr">
              <a:lnSpc>
                <a:spcPts val="5087"/>
              </a:lnSpc>
              <a:spcBef>
                <a:spcPct val="0"/>
              </a:spcBef>
            </a:pPr>
            <a:r>
              <a:rPr lang="en-US" b="true" sz="3634">
                <a:solidFill>
                  <a:srgbClr val="16599D"/>
                </a:solidFill>
                <a:latin typeface="Open Sans Bold"/>
                <a:ea typeface="Open Sans Bold"/>
                <a:cs typeface="Open Sans Bold"/>
                <a:sym typeface="Open Sans Bold"/>
              </a:rPr>
              <a:t>CHƯƠNG 3: HIỆN THỰC HÓA NGHIÊN CỨU</a:t>
            </a:r>
          </a:p>
        </p:txBody>
      </p:sp>
      <p:sp>
        <p:nvSpPr>
          <p:cNvPr name="TextBox 12" id="12"/>
          <p:cNvSpPr txBox="true"/>
          <p:nvPr/>
        </p:nvSpPr>
        <p:spPr>
          <a:xfrm rot="0">
            <a:off x="909827" y="2230671"/>
            <a:ext cx="4691555" cy="547296"/>
          </a:xfrm>
          <a:prstGeom prst="rect">
            <a:avLst/>
          </a:prstGeom>
        </p:spPr>
        <p:txBody>
          <a:bodyPr anchor="t" rtlCol="false" tIns="0" lIns="0" bIns="0" rIns="0">
            <a:spAutoFit/>
          </a:bodyPr>
          <a:lstStyle/>
          <a:p>
            <a:pPr algn="ctr">
              <a:lnSpc>
                <a:spcPts val="4479"/>
              </a:lnSpc>
              <a:spcBef>
                <a:spcPct val="0"/>
              </a:spcBef>
            </a:pPr>
            <a:r>
              <a:rPr lang="en-US" b="true" sz="3199">
                <a:solidFill>
                  <a:srgbClr val="16599D"/>
                </a:solidFill>
                <a:latin typeface="Helios Bold"/>
                <a:ea typeface="Helios Bold"/>
                <a:cs typeface="Helios Bold"/>
                <a:sym typeface="Helios Bold"/>
              </a:rPr>
              <a:t>KIẾ</a:t>
            </a:r>
            <a:r>
              <a:rPr lang="en-US" b="true" sz="3199">
                <a:solidFill>
                  <a:srgbClr val="16599D"/>
                </a:solidFill>
                <a:latin typeface="Helios Bold"/>
                <a:ea typeface="Helios Bold"/>
                <a:cs typeface="Helios Bold"/>
                <a:sym typeface="Helios Bold"/>
              </a:rPr>
              <a:t>N TRÚC HỆ THỐNG</a:t>
            </a:r>
          </a:p>
        </p:txBody>
      </p:sp>
      <p:sp>
        <p:nvSpPr>
          <p:cNvPr name="TextBox 13" id="13"/>
          <p:cNvSpPr txBox="true"/>
          <p:nvPr/>
        </p:nvSpPr>
        <p:spPr>
          <a:xfrm rot="0">
            <a:off x="1583160" y="2789505"/>
            <a:ext cx="14177679" cy="4254956"/>
          </a:xfrm>
          <a:prstGeom prst="rect">
            <a:avLst/>
          </a:prstGeom>
        </p:spPr>
        <p:txBody>
          <a:bodyPr anchor="t" rtlCol="false" tIns="0" lIns="0" bIns="0" rIns="0">
            <a:spAutoFit/>
          </a:bodyPr>
          <a:lstStyle/>
          <a:p>
            <a:pPr algn="l" marL="578684" indent="-289342" lvl="1">
              <a:lnSpc>
                <a:spcPts val="4208"/>
              </a:lnSpc>
              <a:buFont typeface="Arial"/>
              <a:buChar char="•"/>
            </a:pPr>
            <a:r>
              <a:rPr lang="en-US" sz="2680">
                <a:solidFill>
                  <a:srgbClr val="16599D"/>
                </a:solidFill>
                <a:latin typeface="Helios"/>
                <a:ea typeface="Helios"/>
                <a:cs typeface="Helios"/>
                <a:sym typeface="Helios"/>
              </a:rPr>
              <a:t>Hệ thống được chia làm ba lớp:</a:t>
            </a:r>
          </a:p>
          <a:p>
            <a:pPr algn="l" marL="1157369" indent="-385790" lvl="2">
              <a:lnSpc>
                <a:spcPts val="4208"/>
              </a:lnSpc>
              <a:buFont typeface="Arial"/>
              <a:buChar char="⚬"/>
            </a:pPr>
            <a:r>
              <a:rPr lang="en-US" sz="2680">
                <a:solidFill>
                  <a:srgbClr val="16599D"/>
                </a:solidFill>
                <a:latin typeface="Helios"/>
                <a:ea typeface="Helios"/>
                <a:cs typeface="Helios"/>
                <a:sym typeface="Helios"/>
              </a:rPr>
              <a:t>Lớp giao</a:t>
            </a:r>
            <a:r>
              <a:rPr lang="en-US" sz="2680">
                <a:solidFill>
                  <a:srgbClr val="16599D"/>
                </a:solidFill>
                <a:latin typeface="Helios"/>
                <a:ea typeface="Helios"/>
                <a:cs typeface="Helios"/>
                <a:sym typeface="Helios"/>
              </a:rPr>
              <a:t> diện: nơi người học và quản trị viên thao tác qua trình duyệt web.</a:t>
            </a:r>
          </a:p>
          <a:p>
            <a:pPr algn="l" marL="1157369" indent="-385790" lvl="2">
              <a:lnSpc>
                <a:spcPts val="4208"/>
              </a:lnSpc>
              <a:buFont typeface="Arial"/>
              <a:buChar char="⚬"/>
            </a:pPr>
            <a:r>
              <a:rPr lang="en-US" sz="2680">
                <a:solidFill>
                  <a:srgbClr val="16599D"/>
                </a:solidFill>
                <a:latin typeface="Helios"/>
                <a:ea typeface="Helios"/>
                <a:cs typeface="Helios"/>
                <a:sym typeface="Helios"/>
              </a:rPr>
              <a:t>Lớp ứng dụng: chạy trên Node.js/Express, chịu trách nhiệm xử lý yêu cầu, logic nghiệp vụ và chấm điểm.</a:t>
            </a:r>
          </a:p>
          <a:p>
            <a:pPr algn="l" marL="1157369" indent="-385790" lvl="2">
              <a:lnSpc>
                <a:spcPts val="4208"/>
              </a:lnSpc>
              <a:buFont typeface="Arial"/>
              <a:buChar char="⚬"/>
            </a:pPr>
            <a:r>
              <a:rPr lang="en-US" sz="2680">
                <a:solidFill>
                  <a:srgbClr val="16599D"/>
                </a:solidFill>
                <a:latin typeface="Helios"/>
                <a:ea typeface="Helios"/>
                <a:cs typeface="Helios"/>
                <a:sym typeface="Helios"/>
              </a:rPr>
              <a:t>Lớp cơ sở dữ liệu: MongoDB lưu trữ toàn bộ bài đọc, câu hỏi và kết quả.</a:t>
            </a:r>
          </a:p>
          <a:p>
            <a:pPr algn="l" marL="578684" indent="-289342" lvl="1">
              <a:lnSpc>
                <a:spcPts val="4208"/>
              </a:lnSpc>
              <a:buFont typeface="Arial"/>
              <a:buChar char="•"/>
            </a:pPr>
            <a:r>
              <a:rPr lang="en-US" sz="2680">
                <a:solidFill>
                  <a:srgbClr val="16599D"/>
                </a:solidFill>
                <a:latin typeface="Helios"/>
                <a:ea typeface="Helios"/>
                <a:cs typeface="Helios"/>
                <a:sym typeface="Helios"/>
              </a:rPr>
              <a:t> Các lớp được kết nối với nhau qua API theo mô hình MVC, đảm bảo tính rõ ràng và dễ mở rộng.</a:t>
            </a:r>
          </a:p>
          <a:p>
            <a:pPr algn="l">
              <a:lnSpc>
                <a:spcPts val="4208"/>
              </a:lnSpc>
            </a:pPr>
          </a:p>
        </p:txBody>
      </p:sp>
      <p:grpSp>
        <p:nvGrpSpPr>
          <p:cNvPr name="Group 14" id="14"/>
          <p:cNvGrpSpPr/>
          <p:nvPr/>
        </p:nvGrpSpPr>
        <p:grpSpPr>
          <a:xfrm rot="-2700000">
            <a:off x="15214221" y="8938309"/>
            <a:ext cx="5641848" cy="2550578"/>
            <a:chOff x="0" y="0"/>
            <a:chExt cx="1681125" cy="760006"/>
          </a:xfrm>
        </p:grpSpPr>
        <p:sp>
          <p:nvSpPr>
            <p:cNvPr name="Freeform 15" id="15"/>
            <p:cNvSpPr/>
            <p:nvPr/>
          </p:nvSpPr>
          <p:spPr>
            <a:xfrm flipH="false" flipV="false" rot="0">
              <a:off x="0" y="0"/>
              <a:ext cx="1681125" cy="760006"/>
            </a:xfrm>
            <a:custGeom>
              <a:avLst/>
              <a:gdLst/>
              <a:ahLst/>
              <a:cxnLst/>
              <a:rect r="r" b="b" t="t" l="l"/>
              <a:pathLst>
                <a:path h="760006" w="1681125">
                  <a:moveTo>
                    <a:pt x="0" y="0"/>
                  </a:moveTo>
                  <a:lnTo>
                    <a:pt x="1681125" y="0"/>
                  </a:lnTo>
                  <a:lnTo>
                    <a:pt x="1681125" y="760006"/>
                  </a:lnTo>
                  <a:lnTo>
                    <a:pt x="0" y="760006"/>
                  </a:lnTo>
                  <a:close/>
                </a:path>
              </a:pathLst>
            </a:custGeom>
            <a:solidFill>
              <a:srgbClr val="2978C8"/>
            </a:solidFill>
          </p:spPr>
        </p:sp>
        <p:sp>
          <p:nvSpPr>
            <p:cNvPr name="TextBox 16" id="16"/>
            <p:cNvSpPr txBox="true"/>
            <p:nvPr/>
          </p:nvSpPr>
          <p:spPr>
            <a:xfrm>
              <a:off x="0" y="-38100"/>
              <a:ext cx="1681125" cy="798106"/>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2700000">
            <a:off x="11677296" y="8558456"/>
            <a:ext cx="10211745" cy="1334557"/>
            <a:chOff x="0" y="0"/>
            <a:chExt cx="3042837" cy="397663"/>
          </a:xfrm>
        </p:grpSpPr>
        <p:sp>
          <p:nvSpPr>
            <p:cNvPr name="Freeform 18" id="18"/>
            <p:cNvSpPr/>
            <p:nvPr/>
          </p:nvSpPr>
          <p:spPr>
            <a:xfrm flipH="false" flipV="false" rot="0">
              <a:off x="0" y="0"/>
              <a:ext cx="3042837" cy="397663"/>
            </a:xfrm>
            <a:custGeom>
              <a:avLst/>
              <a:gdLst/>
              <a:ahLst/>
              <a:cxnLst/>
              <a:rect r="r" b="b" t="t" l="l"/>
              <a:pathLst>
                <a:path h="397663" w="3042837">
                  <a:moveTo>
                    <a:pt x="0" y="0"/>
                  </a:moveTo>
                  <a:lnTo>
                    <a:pt x="3042837" y="0"/>
                  </a:lnTo>
                  <a:lnTo>
                    <a:pt x="3042837" y="397663"/>
                  </a:lnTo>
                  <a:lnTo>
                    <a:pt x="0" y="397663"/>
                  </a:lnTo>
                  <a:close/>
                </a:path>
              </a:pathLst>
            </a:custGeom>
            <a:solidFill>
              <a:srgbClr val="16599D"/>
            </a:solidFill>
          </p:spPr>
        </p:sp>
        <p:sp>
          <p:nvSpPr>
            <p:cNvPr name="TextBox 19" id="19"/>
            <p:cNvSpPr txBox="true"/>
            <p:nvPr/>
          </p:nvSpPr>
          <p:spPr>
            <a:xfrm>
              <a:off x="0" y="-38100"/>
              <a:ext cx="3042837" cy="435763"/>
            </a:xfrm>
            <a:prstGeom prst="rect">
              <a:avLst/>
            </a:prstGeom>
          </p:spPr>
          <p:txBody>
            <a:bodyPr anchor="ctr" rtlCol="false" tIns="50800" lIns="50800" bIns="50800" rIns="50800"/>
            <a:lstStyle/>
            <a:p>
              <a:pPr algn="ctr">
                <a:lnSpc>
                  <a:spcPts val="2659"/>
                </a:lnSpc>
                <a:spcBef>
                  <a:spcPct val="0"/>
                </a:spcBef>
              </a:pPr>
            </a:p>
          </p:txBody>
        </p:sp>
      </p:grpSp>
      <p:sp>
        <p:nvSpPr>
          <p:cNvPr name="TextBox 20" id="2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8</a:t>
            </a:r>
          </a:p>
        </p:txBody>
      </p:sp>
      <p:grpSp>
        <p:nvGrpSpPr>
          <p:cNvPr name="Group 21" id="21"/>
          <p:cNvGrpSpPr/>
          <p:nvPr/>
        </p:nvGrpSpPr>
        <p:grpSpPr>
          <a:xfrm rot="0">
            <a:off x="3101377" y="6882201"/>
            <a:ext cx="10520874" cy="3162158"/>
            <a:chOff x="0" y="0"/>
            <a:chExt cx="2666242" cy="801367"/>
          </a:xfrm>
        </p:grpSpPr>
        <p:sp>
          <p:nvSpPr>
            <p:cNvPr name="Freeform 22" id="22"/>
            <p:cNvSpPr/>
            <p:nvPr/>
          </p:nvSpPr>
          <p:spPr>
            <a:xfrm flipH="false" flipV="false" rot="0">
              <a:off x="0" y="0"/>
              <a:ext cx="2666242" cy="801367"/>
            </a:xfrm>
            <a:custGeom>
              <a:avLst/>
              <a:gdLst/>
              <a:ahLst/>
              <a:cxnLst/>
              <a:rect r="r" b="b" t="t" l="l"/>
              <a:pathLst>
                <a:path h="801367" w="2666242">
                  <a:moveTo>
                    <a:pt x="28699" y="0"/>
                  </a:moveTo>
                  <a:lnTo>
                    <a:pt x="2637544" y="0"/>
                  </a:lnTo>
                  <a:cubicBezTo>
                    <a:pt x="2653393" y="0"/>
                    <a:pt x="2666242" y="12849"/>
                    <a:pt x="2666242" y="28699"/>
                  </a:cubicBezTo>
                  <a:lnTo>
                    <a:pt x="2666242" y="772668"/>
                  </a:lnTo>
                  <a:cubicBezTo>
                    <a:pt x="2666242" y="780280"/>
                    <a:pt x="2663219" y="787579"/>
                    <a:pt x="2657837" y="792961"/>
                  </a:cubicBezTo>
                  <a:cubicBezTo>
                    <a:pt x="2652455" y="798343"/>
                    <a:pt x="2645155" y="801367"/>
                    <a:pt x="2637544" y="801367"/>
                  </a:cubicBezTo>
                  <a:lnTo>
                    <a:pt x="28699" y="801367"/>
                  </a:lnTo>
                  <a:cubicBezTo>
                    <a:pt x="21087" y="801367"/>
                    <a:pt x="13788" y="798343"/>
                    <a:pt x="8406" y="792961"/>
                  </a:cubicBezTo>
                  <a:cubicBezTo>
                    <a:pt x="3024" y="787579"/>
                    <a:pt x="0" y="780280"/>
                    <a:pt x="0" y="772668"/>
                  </a:cubicBezTo>
                  <a:lnTo>
                    <a:pt x="0" y="28699"/>
                  </a:lnTo>
                  <a:cubicBezTo>
                    <a:pt x="0" y="21087"/>
                    <a:pt x="3024" y="13788"/>
                    <a:pt x="8406" y="8406"/>
                  </a:cubicBezTo>
                  <a:cubicBezTo>
                    <a:pt x="13788" y="3024"/>
                    <a:pt x="21087" y="0"/>
                    <a:pt x="28699" y="0"/>
                  </a:cubicBezTo>
                  <a:close/>
                </a:path>
              </a:pathLst>
            </a:custGeom>
            <a:solidFill>
              <a:srgbClr val="FFFFFF"/>
            </a:solidFill>
            <a:ln w="19050" cap="rnd">
              <a:solidFill>
                <a:srgbClr val="0C4449"/>
              </a:solidFill>
              <a:prstDash val="solid"/>
              <a:round/>
            </a:ln>
          </p:spPr>
        </p:sp>
        <p:sp>
          <p:nvSpPr>
            <p:cNvPr name="TextBox 23" id="23"/>
            <p:cNvSpPr txBox="true"/>
            <p:nvPr/>
          </p:nvSpPr>
          <p:spPr>
            <a:xfrm>
              <a:off x="0" y="-47625"/>
              <a:ext cx="2666242" cy="848992"/>
            </a:xfrm>
            <a:prstGeom prst="rect">
              <a:avLst/>
            </a:prstGeom>
          </p:spPr>
          <p:txBody>
            <a:bodyPr anchor="ctr" rtlCol="false" tIns="35919" lIns="35919" bIns="35919" rIns="35919"/>
            <a:lstStyle/>
            <a:p>
              <a:pPr algn="ctr">
                <a:lnSpc>
                  <a:spcPts val="3253"/>
                </a:lnSpc>
              </a:pPr>
            </a:p>
          </p:txBody>
        </p:sp>
      </p:grpSp>
      <p:sp>
        <p:nvSpPr>
          <p:cNvPr name="Freeform 24" id="24"/>
          <p:cNvSpPr/>
          <p:nvPr/>
        </p:nvSpPr>
        <p:spPr>
          <a:xfrm flipH="false" flipV="false" rot="0">
            <a:off x="3371038" y="7389895"/>
            <a:ext cx="616536" cy="401519"/>
          </a:xfrm>
          <a:custGeom>
            <a:avLst/>
            <a:gdLst/>
            <a:ahLst/>
            <a:cxnLst/>
            <a:rect r="r" b="b" t="t" l="l"/>
            <a:pathLst>
              <a:path h="401519" w="616536">
                <a:moveTo>
                  <a:pt x="0" y="0"/>
                </a:moveTo>
                <a:lnTo>
                  <a:pt x="616536" y="0"/>
                </a:lnTo>
                <a:lnTo>
                  <a:pt x="616536" y="401519"/>
                </a:lnTo>
                <a:lnTo>
                  <a:pt x="0" y="40151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25" id="25"/>
          <p:cNvGrpSpPr/>
          <p:nvPr/>
        </p:nvGrpSpPr>
        <p:grpSpPr>
          <a:xfrm rot="0">
            <a:off x="7618935" y="7365247"/>
            <a:ext cx="4734257" cy="2189490"/>
            <a:chOff x="0" y="0"/>
            <a:chExt cx="1199652" cy="554813"/>
          </a:xfrm>
        </p:grpSpPr>
        <p:sp>
          <p:nvSpPr>
            <p:cNvPr name="Freeform 26" id="26"/>
            <p:cNvSpPr/>
            <p:nvPr/>
          </p:nvSpPr>
          <p:spPr>
            <a:xfrm flipH="false" flipV="false" rot="0">
              <a:off x="0" y="0"/>
              <a:ext cx="1199652" cy="554813"/>
            </a:xfrm>
            <a:custGeom>
              <a:avLst/>
              <a:gdLst/>
              <a:ahLst/>
              <a:cxnLst/>
              <a:rect r="r" b="b" t="t" l="l"/>
              <a:pathLst>
                <a:path h="554813" w="1199652">
                  <a:moveTo>
                    <a:pt x="0" y="0"/>
                  </a:moveTo>
                  <a:lnTo>
                    <a:pt x="1199652" y="0"/>
                  </a:lnTo>
                  <a:lnTo>
                    <a:pt x="1199652" y="554813"/>
                  </a:lnTo>
                  <a:lnTo>
                    <a:pt x="0" y="554813"/>
                  </a:lnTo>
                  <a:close/>
                </a:path>
              </a:pathLst>
            </a:custGeom>
            <a:solidFill>
              <a:srgbClr val="FEFFFA"/>
            </a:solidFill>
            <a:ln w="38100" cap="sq">
              <a:solidFill>
                <a:srgbClr val="0CC0DF"/>
              </a:solidFill>
              <a:prstDash val="dash"/>
              <a:miter/>
            </a:ln>
          </p:spPr>
        </p:sp>
        <p:sp>
          <p:nvSpPr>
            <p:cNvPr name="TextBox 27" id="27"/>
            <p:cNvSpPr txBox="true"/>
            <p:nvPr/>
          </p:nvSpPr>
          <p:spPr>
            <a:xfrm>
              <a:off x="0" y="-47625"/>
              <a:ext cx="1199652" cy="602438"/>
            </a:xfrm>
            <a:prstGeom prst="rect">
              <a:avLst/>
            </a:prstGeom>
          </p:spPr>
          <p:txBody>
            <a:bodyPr anchor="ctr" rtlCol="false" tIns="50800" lIns="50800" bIns="50800" rIns="50800"/>
            <a:lstStyle/>
            <a:p>
              <a:pPr algn="ctr">
                <a:lnSpc>
                  <a:spcPts val="3253"/>
                </a:lnSpc>
              </a:pPr>
            </a:p>
          </p:txBody>
        </p:sp>
      </p:grpSp>
      <p:grpSp>
        <p:nvGrpSpPr>
          <p:cNvPr name="Group 28" id="28"/>
          <p:cNvGrpSpPr/>
          <p:nvPr/>
        </p:nvGrpSpPr>
        <p:grpSpPr>
          <a:xfrm rot="0">
            <a:off x="6309675" y="8179775"/>
            <a:ext cx="1134784" cy="609730"/>
            <a:chOff x="0" y="0"/>
            <a:chExt cx="287552" cy="154504"/>
          </a:xfrm>
        </p:grpSpPr>
        <p:sp>
          <p:nvSpPr>
            <p:cNvPr name="Freeform 29" id="29"/>
            <p:cNvSpPr/>
            <p:nvPr/>
          </p:nvSpPr>
          <p:spPr>
            <a:xfrm flipH="false" flipV="false" rot="0">
              <a:off x="0" y="0"/>
              <a:ext cx="287552" cy="154504"/>
            </a:xfrm>
            <a:custGeom>
              <a:avLst/>
              <a:gdLst/>
              <a:ahLst/>
              <a:cxnLst/>
              <a:rect r="r" b="b" t="t" l="l"/>
              <a:pathLst>
                <a:path h="154504" w="287552">
                  <a:moveTo>
                    <a:pt x="0" y="0"/>
                  </a:moveTo>
                  <a:lnTo>
                    <a:pt x="287552" y="0"/>
                  </a:lnTo>
                  <a:lnTo>
                    <a:pt x="287552" y="154504"/>
                  </a:lnTo>
                  <a:lnTo>
                    <a:pt x="0" y="154504"/>
                  </a:lnTo>
                  <a:close/>
                </a:path>
              </a:pathLst>
            </a:custGeom>
            <a:solidFill>
              <a:srgbClr val="FFFFFF"/>
            </a:solidFill>
            <a:ln w="38100" cap="sq">
              <a:solidFill>
                <a:srgbClr val="000000"/>
              </a:solidFill>
              <a:prstDash val="solid"/>
              <a:miter/>
            </a:ln>
          </p:spPr>
        </p:sp>
        <p:sp>
          <p:nvSpPr>
            <p:cNvPr name="TextBox 30" id="30"/>
            <p:cNvSpPr txBox="true"/>
            <p:nvPr/>
          </p:nvSpPr>
          <p:spPr>
            <a:xfrm>
              <a:off x="0" y="-47625"/>
              <a:ext cx="287552" cy="202129"/>
            </a:xfrm>
            <a:prstGeom prst="rect">
              <a:avLst/>
            </a:prstGeom>
          </p:spPr>
          <p:txBody>
            <a:bodyPr anchor="ctr" rtlCol="false" tIns="50800" lIns="50800" bIns="50800" rIns="50800"/>
            <a:lstStyle/>
            <a:p>
              <a:pPr algn="ctr">
                <a:lnSpc>
                  <a:spcPts val="3253"/>
                </a:lnSpc>
              </a:pPr>
              <a:r>
                <a:rPr lang="en-US" sz="2323">
                  <a:solidFill>
                    <a:srgbClr val="000000"/>
                  </a:solidFill>
                  <a:latin typeface="Canva Sans"/>
                  <a:ea typeface="Canva Sans"/>
                  <a:cs typeface="Canva Sans"/>
                  <a:sym typeface="Canva Sans"/>
                </a:rPr>
                <a:t>API</a:t>
              </a:r>
            </a:p>
          </p:txBody>
        </p:sp>
      </p:grpSp>
      <p:grpSp>
        <p:nvGrpSpPr>
          <p:cNvPr name="Group 31" id="31"/>
          <p:cNvGrpSpPr/>
          <p:nvPr/>
        </p:nvGrpSpPr>
        <p:grpSpPr>
          <a:xfrm rot="0">
            <a:off x="7724535" y="8257078"/>
            <a:ext cx="947464" cy="532427"/>
            <a:chOff x="0" y="0"/>
            <a:chExt cx="240086" cy="134916"/>
          </a:xfrm>
        </p:grpSpPr>
        <p:sp>
          <p:nvSpPr>
            <p:cNvPr name="Freeform 32" id="32"/>
            <p:cNvSpPr/>
            <p:nvPr/>
          </p:nvSpPr>
          <p:spPr>
            <a:xfrm flipH="false" flipV="false" rot="0">
              <a:off x="0" y="0"/>
              <a:ext cx="240086" cy="134916"/>
            </a:xfrm>
            <a:custGeom>
              <a:avLst/>
              <a:gdLst/>
              <a:ahLst/>
              <a:cxnLst/>
              <a:rect r="r" b="b" t="t" l="l"/>
              <a:pathLst>
                <a:path h="134916" w="240086">
                  <a:moveTo>
                    <a:pt x="0" y="0"/>
                  </a:moveTo>
                  <a:lnTo>
                    <a:pt x="240086" y="0"/>
                  </a:lnTo>
                  <a:lnTo>
                    <a:pt x="240086" y="134916"/>
                  </a:lnTo>
                  <a:lnTo>
                    <a:pt x="0" y="134916"/>
                  </a:lnTo>
                  <a:close/>
                </a:path>
              </a:pathLst>
            </a:custGeom>
            <a:solidFill>
              <a:srgbClr val="FF914D"/>
            </a:solidFill>
            <a:ln w="38100" cap="sq">
              <a:solidFill>
                <a:srgbClr val="000000"/>
              </a:solidFill>
              <a:prstDash val="solid"/>
              <a:miter/>
            </a:ln>
          </p:spPr>
        </p:sp>
        <p:sp>
          <p:nvSpPr>
            <p:cNvPr name="TextBox 33" id="33"/>
            <p:cNvSpPr txBox="true"/>
            <p:nvPr/>
          </p:nvSpPr>
          <p:spPr>
            <a:xfrm>
              <a:off x="0" y="-28575"/>
              <a:ext cx="240086" cy="163491"/>
            </a:xfrm>
            <a:prstGeom prst="rect">
              <a:avLst/>
            </a:prstGeom>
          </p:spPr>
          <p:txBody>
            <a:bodyPr anchor="ctr" rtlCol="false" tIns="50800" lIns="50800" bIns="50800" rIns="50800"/>
            <a:lstStyle/>
            <a:p>
              <a:pPr algn="ctr">
                <a:lnSpc>
                  <a:spcPts val="2133"/>
                </a:lnSpc>
              </a:pPr>
              <a:r>
                <a:rPr lang="en-US" sz="1523">
                  <a:solidFill>
                    <a:srgbClr val="000000"/>
                  </a:solidFill>
                  <a:latin typeface="Canva Sans"/>
                  <a:ea typeface="Canva Sans"/>
                  <a:cs typeface="Canva Sans"/>
                  <a:sym typeface="Canva Sans"/>
                </a:rPr>
                <a:t>Router</a:t>
              </a:r>
            </a:p>
          </p:txBody>
        </p:sp>
      </p:grpSp>
      <p:grpSp>
        <p:nvGrpSpPr>
          <p:cNvPr name="Group 34" id="34"/>
          <p:cNvGrpSpPr/>
          <p:nvPr/>
        </p:nvGrpSpPr>
        <p:grpSpPr>
          <a:xfrm rot="0">
            <a:off x="9236800" y="8260860"/>
            <a:ext cx="1357931" cy="532427"/>
            <a:chOff x="0" y="0"/>
            <a:chExt cx="344097" cy="134916"/>
          </a:xfrm>
        </p:grpSpPr>
        <p:sp>
          <p:nvSpPr>
            <p:cNvPr name="Freeform 35" id="35"/>
            <p:cNvSpPr/>
            <p:nvPr/>
          </p:nvSpPr>
          <p:spPr>
            <a:xfrm flipH="false" flipV="false" rot="0">
              <a:off x="0" y="0"/>
              <a:ext cx="344097" cy="134916"/>
            </a:xfrm>
            <a:custGeom>
              <a:avLst/>
              <a:gdLst/>
              <a:ahLst/>
              <a:cxnLst/>
              <a:rect r="r" b="b" t="t" l="l"/>
              <a:pathLst>
                <a:path h="134916" w="344097">
                  <a:moveTo>
                    <a:pt x="0" y="0"/>
                  </a:moveTo>
                  <a:lnTo>
                    <a:pt x="344097" y="0"/>
                  </a:lnTo>
                  <a:lnTo>
                    <a:pt x="344097" y="134916"/>
                  </a:lnTo>
                  <a:lnTo>
                    <a:pt x="0" y="134916"/>
                  </a:lnTo>
                  <a:close/>
                </a:path>
              </a:pathLst>
            </a:custGeom>
            <a:solidFill>
              <a:srgbClr val="FFDE59"/>
            </a:solidFill>
            <a:ln w="38100" cap="sq">
              <a:solidFill>
                <a:srgbClr val="000000"/>
              </a:solidFill>
              <a:prstDash val="solid"/>
              <a:miter/>
            </a:ln>
          </p:spPr>
        </p:sp>
        <p:sp>
          <p:nvSpPr>
            <p:cNvPr name="TextBox 36" id="36"/>
            <p:cNvSpPr txBox="true"/>
            <p:nvPr/>
          </p:nvSpPr>
          <p:spPr>
            <a:xfrm>
              <a:off x="0" y="-28575"/>
              <a:ext cx="344097" cy="163491"/>
            </a:xfrm>
            <a:prstGeom prst="rect">
              <a:avLst/>
            </a:prstGeom>
          </p:spPr>
          <p:txBody>
            <a:bodyPr anchor="ctr" rtlCol="false" tIns="50800" lIns="50800" bIns="50800" rIns="50800"/>
            <a:lstStyle/>
            <a:p>
              <a:pPr algn="ctr">
                <a:lnSpc>
                  <a:spcPts val="2133"/>
                </a:lnSpc>
              </a:pPr>
              <a:r>
                <a:rPr lang="en-US" sz="1523">
                  <a:solidFill>
                    <a:srgbClr val="000000"/>
                  </a:solidFill>
                  <a:latin typeface="Canva Sans"/>
                  <a:ea typeface="Canva Sans"/>
                  <a:cs typeface="Canva Sans"/>
                  <a:sym typeface="Canva Sans"/>
                </a:rPr>
                <a:t>Middleware</a:t>
              </a:r>
            </a:p>
          </p:txBody>
        </p:sp>
      </p:grpSp>
      <p:grpSp>
        <p:nvGrpSpPr>
          <p:cNvPr name="Group 37" id="37"/>
          <p:cNvGrpSpPr/>
          <p:nvPr/>
        </p:nvGrpSpPr>
        <p:grpSpPr>
          <a:xfrm rot="0">
            <a:off x="10975732" y="8218427"/>
            <a:ext cx="1134784" cy="532427"/>
            <a:chOff x="0" y="0"/>
            <a:chExt cx="287552" cy="134916"/>
          </a:xfrm>
        </p:grpSpPr>
        <p:sp>
          <p:nvSpPr>
            <p:cNvPr name="Freeform 38" id="38"/>
            <p:cNvSpPr/>
            <p:nvPr/>
          </p:nvSpPr>
          <p:spPr>
            <a:xfrm flipH="false" flipV="false" rot="0">
              <a:off x="0" y="0"/>
              <a:ext cx="287552" cy="134916"/>
            </a:xfrm>
            <a:custGeom>
              <a:avLst/>
              <a:gdLst/>
              <a:ahLst/>
              <a:cxnLst/>
              <a:rect r="r" b="b" t="t" l="l"/>
              <a:pathLst>
                <a:path h="134916" w="287552">
                  <a:moveTo>
                    <a:pt x="0" y="0"/>
                  </a:moveTo>
                  <a:lnTo>
                    <a:pt x="287552" y="0"/>
                  </a:lnTo>
                  <a:lnTo>
                    <a:pt x="287552" y="134916"/>
                  </a:lnTo>
                  <a:lnTo>
                    <a:pt x="0" y="134916"/>
                  </a:lnTo>
                  <a:close/>
                </a:path>
              </a:pathLst>
            </a:custGeom>
            <a:solidFill>
              <a:srgbClr val="7ED957"/>
            </a:solidFill>
            <a:ln w="38100" cap="sq">
              <a:solidFill>
                <a:srgbClr val="000000"/>
              </a:solidFill>
              <a:prstDash val="solid"/>
              <a:miter/>
            </a:ln>
          </p:spPr>
        </p:sp>
        <p:sp>
          <p:nvSpPr>
            <p:cNvPr name="TextBox 39" id="39"/>
            <p:cNvSpPr txBox="true"/>
            <p:nvPr/>
          </p:nvSpPr>
          <p:spPr>
            <a:xfrm>
              <a:off x="0" y="-28575"/>
              <a:ext cx="287552" cy="163491"/>
            </a:xfrm>
            <a:prstGeom prst="rect">
              <a:avLst/>
            </a:prstGeom>
          </p:spPr>
          <p:txBody>
            <a:bodyPr anchor="ctr" rtlCol="false" tIns="50800" lIns="50800" bIns="50800" rIns="50800"/>
            <a:lstStyle/>
            <a:p>
              <a:pPr algn="ctr">
                <a:lnSpc>
                  <a:spcPts val="1853"/>
                </a:lnSpc>
              </a:pPr>
              <a:r>
                <a:rPr lang="en-US" sz="1323">
                  <a:solidFill>
                    <a:srgbClr val="000000"/>
                  </a:solidFill>
                  <a:latin typeface="Canva Sans"/>
                  <a:ea typeface="Canva Sans"/>
                  <a:cs typeface="Canva Sans"/>
                  <a:sym typeface="Canva Sans"/>
                </a:rPr>
                <a:t>Controllers</a:t>
              </a:r>
            </a:p>
          </p:txBody>
        </p:sp>
      </p:grpSp>
      <p:sp>
        <p:nvSpPr>
          <p:cNvPr name="Freeform 40" id="40"/>
          <p:cNvSpPr/>
          <p:nvPr/>
        </p:nvSpPr>
        <p:spPr>
          <a:xfrm flipH="false" flipV="false" rot="0">
            <a:off x="8876232" y="7435396"/>
            <a:ext cx="721137" cy="442598"/>
          </a:xfrm>
          <a:custGeom>
            <a:avLst/>
            <a:gdLst/>
            <a:ahLst/>
            <a:cxnLst/>
            <a:rect r="r" b="b" t="t" l="l"/>
            <a:pathLst>
              <a:path h="442598" w="721137">
                <a:moveTo>
                  <a:pt x="0" y="0"/>
                </a:moveTo>
                <a:lnTo>
                  <a:pt x="721137" y="0"/>
                </a:lnTo>
                <a:lnTo>
                  <a:pt x="721137" y="442598"/>
                </a:lnTo>
                <a:lnTo>
                  <a:pt x="0" y="442598"/>
                </a:lnTo>
                <a:lnTo>
                  <a:pt x="0" y="0"/>
                </a:lnTo>
                <a:close/>
              </a:path>
            </a:pathLst>
          </a:custGeom>
          <a:blipFill>
            <a:blip r:embed="rId12"/>
            <a:stretch>
              <a:fillRect l="0" t="0" r="0" b="0"/>
            </a:stretch>
          </a:blipFill>
        </p:spPr>
      </p:sp>
      <p:sp>
        <p:nvSpPr>
          <p:cNvPr name="Freeform 41" id="41"/>
          <p:cNvSpPr/>
          <p:nvPr/>
        </p:nvSpPr>
        <p:spPr>
          <a:xfrm flipH="false" flipV="false" rot="0">
            <a:off x="12705742" y="7092085"/>
            <a:ext cx="530846" cy="595619"/>
          </a:xfrm>
          <a:custGeom>
            <a:avLst/>
            <a:gdLst/>
            <a:ahLst/>
            <a:cxnLst/>
            <a:rect r="r" b="b" t="t" l="l"/>
            <a:pathLst>
              <a:path h="595619" w="530846">
                <a:moveTo>
                  <a:pt x="0" y="0"/>
                </a:moveTo>
                <a:lnTo>
                  <a:pt x="530846" y="0"/>
                </a:lnTo>
                <a:lnTo>
                  <a:pt x="530846" y="595620"/>
                </a:lnTo>
                <a:lnTo>
                  <a:pt x="0" y="59562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AutoShape 42" id="42"/>
          <p:cNvSpPr/>
          <p:nvPr/>
        </p:nvSpPr>
        <p:spPr>
          <a:xfrm flipH="true" flipV="true">
            <a:off x="3987574" y="7590654"/>
            <a:ext cx="769571" cy="573384"/>
          </a:xfrm>
          <a:prstGeom prst="line">
            <a:avLst/>
          </a:prstGeom>
          <a:ln cap="flat" w="38100">
            <a:solidFill>
              <a:srgbClr val="000000"/>
            </a:solidFill>
            <a:prstDash val="solid"/>
            <a:headEnd type="none" len="sm" w="sm"/>
            <a:tailEnd type="triangle" len="med" w="lg"/>
          </a:ln>
        </p:spPr>
      </p:sp>
      <p:sp>
        <p:nvSpPr>
          <p:cNvPr name="AutoShape 43" id="43"/>
          <p:cNvSpPr/>
          <p:nvPr/>
        </p:nvSpPr>
        <p:spPr>
          <a:xfrm flipV="true">
            <a:off x="5828139" y="8484640"/>
            <a:ext cx="481536" cy="0"/>
          </a:xfrm>
          <a:prstGeom prst="line">
            <a:avLst/>
          </a:prstGeom>
          <a:ln cap="flat" w="38100">
            <a:solidFill>
              <a:srgbClr val="000000"/>
            </a:solidFill>
            <a:prstDash val="solid"/>
            <a:headEnd type="arrow" len="sm" w="med"/>
            <a:tailEnd type="arrow" len="sm" w="med"/>
          </a:ln>
        </p:spPr>
      </p:sp>
      <p:sp>
        <p:nvSpPr>
          <p:cNvPr name="AutoShape 44" id="44"/>
          <p:cNvSpPr/>
          <p:nvPr/>
        </p:nvSpPr>
        <p:spPr>
          <a:xfrm>
            <a:off x="7444459" y="8508023"/>
            <a:ext cx="280076" cy="0"/>
          </a:xfrm>
          <a:prstGeom prst="line">
            <a:avLst/>
          </a:prstGeom>
          <a:ln cap="flat" w="38100">
            <a:solidFill>
              <a:srgbClr val="000000"/>
            </a:solidFill>
            <a:prstDash val="solid"/>
            <a:headEnd type="arrow" len="sm" w="med"/>
            <a:tailEnd type="arrow" len="sm" w="med"/>
          </a:ln>
        </p:spPr>
      </p:sp>
      <p:sp>
        <p:nvSpPr>
          <p:cNvPr name="AutoShape 45" id="45"/>
          <p:cNvSpPr/>
          <p:nvPr/>
        </p:nvSpPr>
        <p:spPr>
          <a:xfrm>
            <a:off x="8671999" y="8523292"/>
            <a:ext cx="564801" cy="3782"/>
          </a:xfrm>
          <a:prstGeom prst="line">
            <a:avLst/>
          </a:prstGeom>
          <a:ln cap="flat" w="38100">
            <a:solidFill>
              <a:srgbClr val="000000"/>
            </a:solidFill>
            <a:prstDash val="solid"/>
            <a:headEnd type="arrow" len="sm" w="med"/>
            <a:tailEnd type="arrow" len="sm" w="med"/>
          </a:ln>
        </p:spPr>
      </p:sp>
      <p:sp>
        <p:nvSpPr>
          <p:cNvPr name="AutoShape 46" id="46"/>
          <p:cNvSpPr/>
          <p:nvPr/>
        </p:nvSpPr>
        <p:spPr>
          <a:xfrm flipV="true">
            <a:off x="10594732" y="8527073"/>
            <a:ext cx="381000" cy="0"/>
          </a:xfrm>
          <a:prstGeom prst="line">
            <a:avLst/>
          </a:prstGeom>
          <a:ln cap="flat" w="38100">
            <a:solidFill>
              <a:srgbClr val="000000"/>
            </a:solidFill>
            <a:prstDash val="solid"/>
            <a:headEnd type="arrow" len="sm" w="med"/>
            <a:tailEnd type="arrow" len="sm" w="med"/>
          </a:ln>
        </p:spPr>
      </p:sp>
      <p:sp>
        <p:nvSpPr>
          <p:cNvPr name="AutoShape 47" id="47"/>
          <p:cNvSpPr/>
          <p:nvPr/>
        </p:nvSpPr>
        <p:spPr>
          <a:xfrm flipV="true">
            <a:off x="12110516" y="8465590"/>
            <a:ext cx="381000" cy="0"/>
          </a:xfrm>
          <a:prstGeom prst="line">
            <a:avLst/>
          </a:prstGeom>
          <a:ln cap="flat" w="38100">
            <a:solidFill>
              <a:srgbClr val="000000"/>
            </a:solidFill>
            <a:prstDash val="solid"/>
            <a:headEnd type="arrow" len="sm" w="med"/>
            <a:tailEnd type="arrow" len="sm" w="med"/>
          </a:ln>
        </p:spPr>
      </p:sp>
      <p:sp>
        <p:nvSpPr>
          <p:cNvPr name="Freeform 48" id="48"/>
          <p:cNvSpPr/>
          <p:nvPr/>
        </p:nvSpPr>
        <p:spPr>
          <a:xfrm flipH="false" flipV="false" rot="0">
            <a:off x="3382915" y="8179775"/>
            <a:ext cx="616536" cy="401519"/>
          </a:xfrm>
          <a:custGeom>
            <a:avLst/>
            <a:gdLst/>
            <a:ahLst/>
            <a:cxnLst/>
            <a:rect r="r" b="b" t="t" l="l"/>
            <a:pathLst>
              <a:path h="401519" w="616536">
                <a:moveTo>
                  <a:pt x="0" y="0"/>
                </a:moveTo>
                <a:lnTo>
                  <a:pt x="616536" y="0"/>
                </a:lnTo>
                <a:lnTo>
                  <a:pt x="616536" y="401519"/>
                </a:lnTo>
                <a:lnTo>
                  <a:pt x="0" y="40151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AutoShape 49" id="49"/>
          <p:cNvSpPr/>
          <p:nvPr/>
        </p:nvSpPr>
        <p:spPr>
          <a:xfrm flipH="true">
            <a:off x="3999451" y="8380535"/>
            <a:ext cx="710695" cy="0"/>
          </a:xfrm>
          <a:prstGeom prst="line">
            <a:avLst/>
          </a:prstGeom>
          <a:ln cap="flat" w="38100">
            <a:solidFill>
              <a:srgbClr val="000000"/>
            </a:solidFill>
            <a:prstDash val="solid"/>
            <a:headEnd type="none" len="sm" w="sm"/>
            <a:tailEnd type="triangle" len="med" w="lg"/>
          </a:ln>
        </p:spPr>
      </p:sp>
      <p:sp>
        <p:nvSpPr>
          <p:cNvPr name="Freeform 50" id="50"/>
          <p:cNvSpPr/>
          <p:nvPr/>
        </p:nvSpPr>
        <p:spPr>
          <a:xfrm flipH="false" flipV="false" rot="0">
            <a:off x="4617417" y="8052855"/>
            <a:ext cx="1331130" cy="863570"/>
          </a:xfrm>
          <a:custGeom>
            <a:avLst/>
            <a:gdLst/>
            <a:ahLst/>
            <a:cxnLst/>
            <a:rect r="r" b="b" t="t" l="l"/>
            <a:pathLst>
              <a:path h="863570" w="1331130">
                <a:moveTo>
                  <a:pt x="0" y="0"/>
                </a:moveTo>
                <a:lnTo>
                  <a:pt x="1331129" y="0"/>
                </a:lnTo>
                <a:lnTo>
                  <a:pt x="1331129" y="863570"/>
                </a:lnTo>
                <a:lnTo>
                  <a:pt x="0" y="86357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51" id="51"/>
          <p:cNvSpPr/>
          <p:nvPr/>
        </p:nvSpPr>
        <p:spPr>
          <a:xfrm flipH="false" flipV="false" rot="0">
            <a:off x="4738133" y="8105711"/>
            <a:ext cx="963426" cy="547369"/>
          </a:xfrm>
          <a:custGeom>
            <a:avLst/>
            <a:gdLst/>
            <a:ahLst/>
            <a:cxnLst/>
            <a:rect r="r" b="b" t="t" l="l"/>
            <a:pathLst>
              <a:path h="547369" w="963426">
                <a:moveTo>
                  <a:pt x="0" y="0"/>
                </a:moveTo>
                <a:lnTo>
                  <a:pt x="963426" y="0"/>
                </a:lnTo>
                <a:lnTo>
                  <a:pt x="963426" y="547369"/>
                </a:lnTo>
                <a:lnTo>
                  <a:pt x="0" y="547369"/>
                </a:lnTo>
                <a:lnTo>
                  <a:pt x="0" y="0"/>
                </a:lnTo>
                <a:close/>
              </a:path>
            </a:pathLst>
          </a:custGeom>
          <a:blipFill>
            <a:blip r:embed="rId17"/>
            <a:stretch>
              <a:fillRect l="0" t="-2227" r="-5503" b="-2227"/>
            </a:stretch>
          </a:blipFill>
        </p:spPr>
      </p:sp>
      <p:sp>
        <p:nvSpPr>
          <p:cNvPr name="Freeform 52" id="52"/>
          <p:cNvSpPr/>
          <p:nvPr/>
        </p:nvSpPr>
        <p:spPr>
          <a:xfrm flipH="false" flipV="false" rot="0">
            <a:off x="3382915" y="9152794"/>
            <a:ext cx="616536" cy="401519"/>
          </a:xfrm>
          <a:custGeom>
            <a:avLst/>
            <a:gdLst/>
            <a:ahLst/>
            <a:cxnLst/>
            <a:rect r="r" b="b" t="t" l="l"/>
            <a:pathLst>
              <a:path h="401519" w="616536">
                <a:moveTo>
                  <a:pt x="0" y="0"/>
                </a:moveTo>
                <a:lnTo>
                  <a:pt x="616536" y="0"/>
                </a:lnTo>
                <a:lnTo>
                  <a:pt x="616536" y="401519"/>
                </a:lnTo>
                <a:lnTo>
                  <a:pt x="0" y="40151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AutoShape 53" id="53"/>
          <p:cNvSpPr/>
          <p:nvPr/>
        </p:nvSpPr>
        <p:spPr>
          <a:xfrm flipH="true">
            <a:off x="3999451" y="8581294"/>
            <a:ext cx="757693" cy="772259"/>
          </a:xfrm>
          <a:prstGeom prst="line">
            <a:avLst/>
          </a:prstGeom>
          <a:ln cap="flat" w="38100">
            <a:solidFill>
              <a:srgbClr val="000000"/>
            </a:solidFill>
            <a:prstDash val="solid"/>
            <a:headEnd type="none" len="sm" w="sm"/>
            <a:tailEnd type="triangle" len="med" w="lg"/>
          </a:ln>
        </p:spPr>
      </p:sp>
      <p:sp>
        <p:nvSpPr>
          <p:cNvPr name="Freeform 54" id="54"/>
          <p:cNvSpPr/>
          <p:nvPr/>
        </p:nvSpPr>
        <p:spPr>
          <a:xfrm flipH="false" flipV="false" rot="0">
            <a:off x="12551847" y="8087584"/>
            <a:ext cx="838636" cy="840878"/>
          </a:xfrm>
          <a:custGeom>
            <a:avLst/>
            <a:gdLst/>
            <a:ahLst/>
            <a:cxnLst/>
            <a:rect r="r" b="b" t="t" l="l"/>
            <a:pathLst>
              <a:path h="840878" w="838636">
                <a:moveTo>
                  <a:pt x="0" y="0"/>
                </a:moveTo>
                <a:lnTo>
                  <a:pt x="838636" y="0"/>
                </a:lnTo>
                <a:lnTo>
                  <a:pt x="838636" y="840879"/>
                </a:lnTo>
                <a:lnTo>
                  <a:pt x="0" y="84087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55" id="55"/>
          <p:cNvSpPr txBox="true"/>
          <p:nvPr/>
        </p:nvSpPr>
        <p:spPr>
          <a:xfrm rot="0">
            <a:off x="7847397" y="7430593"/>
            <a:ext cx="1028835" cy="282023"/>
          </a:xfrm>
          <a:prstGeom prst="rect">
            <a:avLst/>
          </a:prstGeom>
        </p:spPr>
        <p:txBody>
          <a:bodyPr anchor="t" rtlCol="false" tIns="0" lIns="0" bIns="0" rIns="0">
            <a:spAutoFit/>
          </a:bodyPr>
          <a:lstStyle/>
          <a:p>
            <a:pPr algn="ctr">
              <a:lnSpc>
                <a:spcPts val="2305"/>
              </a:lnSpc>
              <a:spcBef>
                <a:spcPct val="0"/>
              </a:spcBef>
            </a:pPr>
            <a:r>
              <a:rPr lang="en-US" b="true" sz="1646">
                <a:solidFill>
                  <a:srgbClr val="000000"/>
                </a:solidFill>
                <a:latin typeface="Canva Sans Bold"/>
                <a:ea typeface="Canva Sans Bold"/>
                <a:cs typeface="Canva Sans Bold"/>
                <a:sym typeface="Canva Sans Bold"/>
              </a:rPr>
              <a:t>SERVER</a:t>
            </a:r>
          </a:p>
        </p:txBody>
      </p:sp>
      <p:sp>
        <p:nvSpPr>
          <p:cNvPr name="TextBox 56" id="56"/>
          <p:cNvSpPr txBox="true"/>
          <p:nvPr/>
        </p:nvSpPr>
        <p:spPr>
          <a:xfrm rot="0">
            <a:off x="12598629" y="7779059"/>
            <a:ext cx="745072" cy="198120"/>
          </a:xfrm>
          <a:prstGeom prst="rect">
            <a:avLst/>
          </a:prstGeom>
        </p:spPr>
        <p:txBody>
          <a:bodyPr anchor="t" rtlCol="false" tIns="0" lIns="0" bIns="0" rIns="0">
            <a:spAutoFit/>
          </a:bodyPr>
          <a:lstStyle/>
          <a:p>
            <a:pPr algn="ctr">
              <a:lnSpc>
                <a:spcPts val="1679"/>
              </a:lnSpc>
              <a:spcBef>
                <a:spcPct val="0"/>
              </a:spcBef>
            </a:pPr>
            <a:r>
              <a:rPr lang="en-US" sz="1200">
                <a:solidFill>
                  <a:srgbClr val="000000"/>
                </a:solidFill>
                <a:latin typeface="Canva Sans"/>
                <a:ea typeface="Canva Sans"/>
                <a:cs typeface="Canva Sans"/>
                <a:sym typeface="Canva Sans"/>
              </a:rPr>
              <a:t>Mongodb</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469396" y="2719229"/>
            <a:ext cx="2544433" cy="2544433"/>
          </a:xfrm>
          <a:custGeom>
            <a:avLst/>
            <a:gdLst/>
            <a:ahLst/>
            <a:cxnLst/>
            <a:rect r="r" b="b" t="t" l="l"/>
            <a:pathLst>
              <a:path h="2544433" w="2544433">
                <a:moveTo>
                  <a:pt x="0" y="0"/>
                </a:moveTo>
                <a:lnTo>
                  <a:pt x="2544432" y="0"/>
                </a:lnTo>
                <a:lnTo>
                  <a:pt x="2544432" y="2544433"/>
                </a:lnTo>
                <a:lnTo>
                  <a:pt x="0" y="25444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972794" y="3110118"/>
            <a:ext cx="2594369" cy="4588246"/>
            <a:chOff x="0" y="0"/>
            <a:chExt cx="683291" cy="1208427"/>
          </a:xfrm>
        </p:grpSpPr>
        <p:sp>
          <p:nvSpPr>
            <p:cNvPr name="Freeform 4" id="4"/>
            <p:cNvSpPr/>
            <p:nvPr/>
          </p:nvSpPr>
          <p:spPr>
            <a:xfrm flipH="false" flipV="false" rot="0">
              <a:off x="0" y="0"/>
              <a:ext cx="683291" cy="1208427"/>
            </a:xfrm>
            <a:custGeom>
              <a:avLst/>
              <a:gdLst/>
              <a:ahLst/>
              <a:cxnLst/>
              <a:rect r="r" b="b" t="t" l="l"/>
              <a:pathLst>
                <a:path h="1208427" w="683291">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5188CC"/>
            </a:solidFill>
          </p:spPr>
        </p:sp>
        <p:sp>
          <p:nvSpPr>
            <p:cNvPr name="TextBox 5" id="5"/>
            <p:cNvSpPr txBox="true"/>
            <p:nvPr/>
          </p:nvSpPr>
          <p:spPr>
            <a:xfrm>
              <a:off x="0" y="-47625"/>
              <a:ext cx="683291" cy="1256052"/>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false" rot="0">
            <a:off x="13731511" y="1434222"/>
            <a:ext cx="305535" cy="302202"/>
          </a:xfrm>
          <a:custGeom>
            <a:avLst/>
            <a:gdLst/>
            <a:ahLst/>
            <a:cxnLst/>
            <a:rect r="r" b="b" t="t" l="l"/>
            <a:pathLst>
              <a:path h="302202" w="305535">
                <a:moveTo>
                  <a:pt x="0" y="0"/>
                </a:moveTo>
                <a:lnTo>
                  <a:pt x="305535" y="0"/>
                </a:lnTo>
                <a:lnTo>
                  <a:pt x="305535" y="302203"/>
                </a:lnTo>
                <a:lnTo>
                  <a:pt x="0" y="3022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28700" y="-252231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1958605" y="3307946"/>
            <a:ext cx="1025128" cy="1025128"/>
          </a:xfrm>
          <a:custGeom>
            <a:avLst/>
            <a:gdLst/>
            <a:ahLst/>
            <a:cxnLst/>
            <a:rect r="r" b="b" t="t" l="l"/>
            <a:pathLst>
              <a:path h="1025128" w="1025128">
                <a:moveTo>
                  <a:pt x="0" y="0"/>
                </a:moveTo>
                <a:lnTo>
                  <a:pt x="1025127" y="0"/>
                </a:lnTo>
                <a:lnTo>
                  <a:pt x="1025127" y="1025127"/>
                </a:lnTo>
                <a:lnTo>
                  <a:pt x="0" y="10251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7843805" y="824861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470495" y="9636040"/>
            <a:ext cx="1483489" cy="458533"/>
          </a:xfrm>
          <a:custGeom>
            <a:avLst/>
            <a:gdLst/>
            <a:ahLst/>
            <a:cxnLst/>
            <a:rect r="r" b="b" t="t" l="l"/>
            <a:pathLst>
              <a:path h="458533" w="1483489">
                <a:moveTo>
                  <a:pt x="0" y="0"/>
                </a:moveTo>
                <a:lnTo>
                  <a:pt x="1483489" y="0"/>
                </a:lnTo>
                <a:lnTo>
                  <a:pt x="1483489" y="458533"/>
                </a:lnTo>
                <a:lnTo>
                  <a:pt x="0" y="45853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3993321" y="1147637"/>
            <a:ext cx="10301358" cy="612616"/>
          </a:xfrm>
          <a:prstGeom prst="rect">
            <a:avLst/>
          </a:prstGeom>
        </p:spPr>
        <p:txBody>
          <a:bodyPr anchor="t" rtlCol="false" tIns="0" lIns="0" bIns="0" rIns="0">
            <a:spAutoFit/>
          </a:bodyPr>
          <a:lstStyle/>
          <a:p>
            <a:pPr algn="ctr">
              <a:lnSpc>
                <a:spcPts val="5087"/>
              </a:lnSpc>
              <a:spcBef>
                <a:spcPct val="0"/>
              </a:spcBef>
            </a:pPr>
            <a:r>
              <a:rPr lang="en-US" b="true" sz="3634">
                <a:solidFill>
                  <a:srgbClr val="16599D"/>
                </a:solidFill>
                <a:latin typeface="Open Sans Bold"/>
                <a:ea typeface="Open Sans Bold"/>
                <a:cs typeface="Open Sans Bold"/>
                <a:sym typeface="Open Sans Bold"/>
              </a:rPr>
              <a:t>CHƯƠNG 3: HIỆN THỰC HÓA NGHIÊN CỨU</a:t>
            </a:r>
          </a:p>
        </p:txBody>
      </p:sp>
      <p:sp>
        <p:nvSpPr>
          <p:cNvPr name="TextBox 12" id="12"/>
          <p:cNvSpPr txBox="true"/>
          <p:nvPr/>
        </p:nvSpPr>
        <p:spPr>
          <a:xfrm rot="0">
            <a:off x="909827" y="2230671"/>
            <a:ext cx="7749618" cy="547296"/>
          </a:xfrm>
          <a:prstGeom prst="rect">
            <a:avLst/>
          </a:prstGeom>
        </p:spPr>
        <p:txBody>
          <a:bodyPr anchor="t" rtlCol="false" tIns="0" lIns="0" bIns="0" rIns="0">
            <a:spAutoFit/>
          </a:bodyPr>
          <a:lstStyle/>
          <a:p>
            <a:pPr algn="ctr">
              <a:lnSpc>
                <a:spcPts val="4479"/>
              </a:lnSpc>
              <a:spcBef>
                <a:spcPct val="0"/>
              </a:spcBef>
            </a:pPr>
            <a:r>
              <a:rPr lang="en-US" b="true" sz="3199">
                <a:solidFill>
                  <a:srgbClr val="16599D"/>
                </a:solidFill>
                <a:latin typeface="Helios Bold"/>
                <a:ea typeface="Helios Bold"/>
                <a:cs typeface="Helios Bold"/>
                <a:sym typeface="Helios Bold"/>
              </a:rPr>
              <a:t>THIẾ</a:t>
            </a:r>
            <a:r>
              <a:rPr lang="en-US" b="true" sz="3199">
                <a:solidFill>
                  <a:srgbClr val="16599D"/>
                </a:solidFill>
                <a:latin typeface="Helios Bold"/>
                <a:ea typeface="Helios Bold"/>
                <a:cs typeface="Helios Bold"/>
                <a:sym typeface="Helios Bold"/>
              </a:rPr>
              <a:t>T KẾ CƠ SỞ DỮ LIỆU (MONGODB)</a:t>
            </a:r>
          </a:p>
        </p:txBody>
      </p:sp>
      <p:sp>
        <p:nvSpPr>
          <p:cNvPr name="TextBox 13" id="13"/>
          <p:cNvSpPr txBox="true"/>
          <p:nvPr/>
        </p:nvSpPr>
        <p:spPr>
          <a:xfrm rot="0">
            <a:off x="1830666" y="2905399"/>
            <a:ext cx="12739185" cy="4611751"/>
          </a:xfrm>
          <a:prstGeom prst="rect">
            <a:avLst/>
          </a:prstGeom>
        </p:spPr>
        <p:txBody>
          <a:bodyPr anchor="t" rtlCol="false" tIns="0" lIns="0" bIns="0" rIns="0">
            <a:spAutoFit/>
          </a:bodyPr>
          <a:lstStyle/>
          <a:p>
            <a:pPr algn="l" marL="561342" indent="-280671" lvl="1">
              <a:lnSpc>
                <a:spcPts val="4082"/>
              </a:lnSpc>
              <a:buFont typeface="Arial"/>
              <a:buChar char="•"/>
            </a:pPr>
            <a:r>
              <a:rPr lang="en-US" sz="2600">
                <a:solidFill>
                  <a:srgbClr val="16599D"/>
                </a:solidFill>
                <a:latin typeface="Helios"/>
                <a:ea typeface="Helios"/>
                <a:cs typeface="Helios"/>
                <a:sym typeface="Helios"/>
              </a:rPr>
              <a:t>Hệ thống sử dụng 5 collection</a:t>
            </a:r>
            <a:r>
              <a:rPr lang="en-US" sz="2600">
                <a:solidFill>
                  <a:srgbClr val="16599D"/>
                </a:solidFill>
                <a:latin typeface="Helios"/>
                <a:ea typeface="Helios"/>
                <a:cs typeface="Helios"/>
                <a:sym typeface="Helios"/>
              </a:rPr>
              <a:t> chính:</a:t>
            </a:r>
          </a:p>
          <a:p>
            <a:pPr algn="l" marL="1122684" indent="-374228" lvl="2">
              <a:lnSpc>
                <a:spcPts val="4082"/>
              </a:lnSpc>
              <a:buFont typeface="Arial"/>
              <a:buChar char="⚬"/>
            </a:pPr>
            <a:r>
              <a:rPr lang="en-US" sz="2600">
                <a:solidFill>
                  <a:srgbClr val="16599D"/>
                </a:solidFill>
                <a:latin typeface="Helios"/>
                <a:ea typeface="Helios"/>
                <a:cs typeface="Helios"/>
                <a:sym typeface="Helios"/>
              </a:rPr>
              <a:t>Users: lưu thông tin người dùng, phân quyền Admin/User.</a:t>
            </a:r>
          </a:p>
          <a:p>
            <a:pPr algn="l" marL="1122684" indent="-374228" lvl="2">
              <a:lnSpc>
                <a:spcPts val="4082"/>
              </a:lnSpc>
              <a:buFont typeface="Arial"/>
              <a:buChar char="⚬"/>
            </a:pPr>
            <a:r>
              <a:rPr lang="en-US" sz="2600">
                <a:solidFill>
                  <a:srgbClr val="16599D"/>
                </a:solidFill>
                <a:latin typeface="Helios"/>
                <a:ea typeface="Helios"/>
                <a:cs typeface="Helios"/>
                <a:sym typeface="Helios"/>
              </a:rPr>
              <a:t>ReadingPassages: chứa nội dung các đoạn văn Reading.</a:t>
            </a:r>
          </a:p>
          <a:p>
            <a:pPr algn="l" marL="1122684" indent="-374228" lvl="2">
              <a:lnSpc>
                <a:spcPts val="4082"/>
              </a:lnSpc>
              <a:buFont typeface="Arial"/>
              <a:buChar char="⚬"/>
            </a:pPr>
            <a:r>
              <a:rPr lang="en-US" sz="2600">
                <a:solidFill>
                  <a:srgbClr val="16599D"/>
                </a:solidFill>
                <a:latin typeface="Helios"/>
                <a:ea typeface="Helios"/>
                <a:cs typeface="Helios"/>
                <a:sym typeface="Helios"/>
              </a:rPr>
              <a:t>Questions: chứa các câu hỏi và đáp án.</a:t>
            </a:r>
          </a:p>
          <a:p>
            <a:pPr algn="l" marL="1122684" indent="-374228" lvl="2">
              <a:lnSpc>
                <a:spcPts val="4082"/>
              </a:lnSpc>
              <a:buFont typeface="Arial"/>
              <a:buChar char="⚬"/>
            </a:pPr>
            <a:r>
              <a:rPr lang="en-US" sz="2600">
                <a:solidFill>
                  <a:srgbClr val="16599D"/>
                </a:solidFill>
                <a:latin typeface="Helios"/>
                <a:ea typeface="Helios"/>
                <a:cs typeface="Helios"/>
                <a:sym typeface="Helios"/>
              </a:rPr>
              <a:t>Test: chứa nội dung bài kiểm tra</a:t>
            </a:r>
          </a:p>
          <a:p>
            <a:pPr algn="l" marL="1122684" indent="-374228" lvl="2">
              <a:lnSpc>
                <a:spcPts val="4082"/>
              </a:lnSpc>
              <a:buFont typeface="Arial"/>
              <a:buChar char="⚬"/>
            </a:pPr>
            <a:r>
              <a:rPr lang="en-US" sz="2600">
                <a:solidFill>
                  <a:srgbClr val="16599D"/>
                </a:solidFill>
                <a:latin typeface="Helios"/>
                <a:ea typeface="Helios"/>
                <a:cs typeface="Helios"/>
                <a:sym typeface="Helios"/>
              </a:rPr>
              <a:t>UserAttem</a:t>
            </a:r>
            <a:r>
              <a:rPr lang="en-US" sz="2600">
                <a:solidFill>
                  <a:srgbClr val="16599D"/>
                </a:solidFill>
                <a:latin typeface="Helios"/>
                <a:ea typeface="Helios"/>
                <a:cs typeface="Helios"/>
                <a:sym typeface="Helios"/>
              </a:rPr>
              <a:t>pts: lưu kết quả làm bài của người học.</a:t>
            </a:r>
          </a:p>
          <a:p>
            <a:pPr algn="l" marL="561342" indent="-280671" lvl="1">
              <a:lnSpc>
                <a:spcPts val="4082"/>
              </a:lnSpc>
              <a:buFont typeface="Arial"/>
              <a:buChar char="•"/>
            </a:pPr>
            <a:r>
              <a:rPr lang="en-US" sz="2600">
                <a:solidFill>
                  <a:srgbClr val="16599D"/>
                </a:solidFill>
                <a:latin typeface="Helios"/>
                <a:ea typeface="Helios"/>
                <a:cs typeface="Helios"/>
                <a:sym typeface="Helios"/>
              </a:rPr>
              <a:t> Thiết kế này giúp quản lý dữ liệu một cách khoa học, linh hoạt và dễ mở rộng trong tương lai.</a:t>
            </a:r>
          </a:p>
          <a:p>
            <a:pPr algn="l">
              <a:lnSpc>
                <a:spcPts val="4082"/>
              </a:lnSpc>
            </a:pPr>
          </a:p>
        </p:txBody>
      </p:sp>
      <p:grpSp>
        <p:nvGrpSpPr>
          <p:cNvPr name="Group 14" id="14"/>
          <p:cNvGrpSpPr/>
          <p:nvPr/>
        </p:nvGrpSpPr>
        <p:grpSpPr>
          <a:xfrm rot="-2700000">
            <a:off x="15214221" y="8938309"/>
            <a:ext cx="5641848" cy="2550578"/>
            <a:chOff x="0" y="0"/>
            <a:chExt cx="1681125" cy="760006"/>
          </a:xfrm>
        </p:grpSpPr>
        <p:sp>
          <p:nvSpPr>
            <p:cNvPr name="Freeform 15" id="15"/>
            <p:cNvSpPr/>
            <p:nvPr/>
          </p:nvSpPr>
          <p:spPr>
            <a:xfrm flipH="false" flipV="false" rot="0">
              <a:off x="0" y="0"/>
              <a:ext cx="1681125" cy="760006"/>
            </a:xfrm>
            <a:custGeom>
              <a:avLst/>
              <a:gdLst/>
              <a:ahLst/>
              <a:cxnLst/>
              <a:rect r="r" b="b" t="t" l="l"/>
              <a:pathLst>
                <a:path h="760006" w="1681125">
                  <a:moveTo>
                    <a:pt x="0" y="0"/>
                  </a:moveTo>
                  <a:lnTo>
                    <a:pt x="1681125" y="0"/>
                  </a:lnTo>
                  <a:lnTo>
                    <a:pt x="1681125" y="760006"/>
                  </a:lnTo>
                  <a:lnTo>
                    <a:pt x="0" y="760006"/>
                  </a:lnTo>
                  <a:close/>
                </a:path>
              </a:pathLst>
            </a:custGeom>
            <a:solidFill>
              <a:srgbClr val="2978C8"/>
            </a:solidFill>
          </p:spPr>
        </p:sp>
        <p:sp>
          <p:nvSpPr>
            <p:cNvPr name="TextBox 16" id="16"/>
            <p:cNvSpPr txBox="true"/>
            <p:nvPr/>
          </p:nvSpPr>
          <p:spPr>
            <a:xfrm>
              <a:off x="0" y="-38100"/>
              <a:ext cx="1681125" cy="798106"/>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2700000">
            <a:off x="11677296" y="8558456"/>
            <a:ext cx="10211745" cy="1334557"/>
            <a:chOff x="0" y="0"/>
            <a:chExt cx="3042837" cy="397663"/>
          </a:xfrm>
        </p:grpSpPr>
        <p:sp>
          <p:nvSpPr>
            <p:cNvPr name="Freeform 18" id="18"/>
            <p:cNvSpPr/>
            <p:nvPr/>
          </p:nvSpPr>
          <p:spPr>
            <a:xfrm flipH="false" flipV="false" rot="0">
              <a:off x="0" y="0"/>
              <a:ext cx="3042837" cy="397663"/>
            </a:xfrm>
            <a:custGeom>
              <a:avLst/>
              <a:gdLst/>
              <a:ahLst/>
              <a:cxnLst/>
              <a:rect r="r" b="b" t="t" l="l"/>
              <a:pathLst>
                <a:path h="397663" w="3042837">
                  <a:moveTo>
                    <a:pt x="0" y="0"/>
                  </a:moveTo>
                  <a:lnTo>
                    <a:pt x="3042837" y="0"/>
                  </a:lnTo>
                  <a:lnTo>
                    <a:pt x="3042837" y="397663"/>
                  </a:lnTo>
                  <a:lnTo>
                    <a:pt x="0" y="397663"/>
                  </a:lnTo>
                  <a:close/>
                </a:path>
              </a:pathLst>
            </a:custGeom>
            <a:solidFill>
              <a:srgbClr val="16599D"/>
            </a:solidFill>
          </p:spPr>
        </p:sp>
        <p:sp>
          <p:nvSpPr>
            <p:cNvPr name="TextBox 19" id="19"/>
            <p:cNvSpPr txBox="true"/>
            <p:nvPr/>
          </p:nvSpPr>
          <p:spPr>
            <a:xfrm>
              <a:off x="0" y="-38100"/>
              <a:ext cx="3042837" cy="435763"/>
            </a:xfrm>
            <a:prstGeom prst="rect">
              <a:avLst/>
            </a:prstGeom>
          </p:spPr>
          <p:txBody>
            <a:bodyPr anchor="ctr" rtlCol="false" tIns="50800" lIns="50800" bIns="50800" rIns="50800"/>
            <a:lstStyle/>
            <a:p>
              <a:pPr algn="ctr">
                <a:lnSpc>
                  <a:spcPts val="2659"/>
                </a:lnSpc>
                <a:spcBef>
                  <a:spcPct val="0"/>
                </a:spcBef>
              </a:pPr>
            </a:p>
          </p:txBody>
        </p:sp>
      </p:grpSp>
      <p:sp>
        <p:nvSpPr>
          <p:cNvPr name="TextBox 20" id="2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DAGwebhe_ic</dc:identifier>
  <dcterms:modified xsi:type="dcterms:W3CDTF">2011-08-01T06:04:30Z</dcterms:modified>
  <cp:revision>1</cp:revision>
  <dc:title>Project presentation</dc:title>
</cp:coreProperties>
</file>